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316" r:id="rId2"/>
    <p:sldId id="502" r:id="rId3"/>
    <p:sldId id="526" r:id="rId4"/>
    <p:sldId id="507" r:id="rId5"/>
    <p:sldId id="508" r:id="rId6"/>
    <p:sldId id="539" r:id="rId7"/>
    <p:sldId id="540" r:id="rId8"/>
    <p:sldId id="541" r:id="rId9"/>
    <p:sldId id="570" r:id="rId10"/>
    <p:sldId id="542" r:id="rId11"/>
    <p:sldId id="543" r:id="rId12"/>
    <p:sldId id="544" r:id="rId13"/>
    <p:sldId id="545" r:id="rId14"/>
    <p:sldId id="546" r:id="rId15"/>
    <p:sldId id="547" r:id="rId16"/>
    <p:sldId id="534" r:id="rId17"/>
    <p:sldId id="509" r:id="rId18"/>
    <p:sldId id="530" r:id="rId19"/>
    <p:sldId id="510" r:id="rId20"/>
    <p:sldId id="527" r:id="rId21"/>
    <p:sldId id="528" r:id="rId22"/>
    <p:sldId id="531" r:id="rId23"/>
    <p:sldId id="532" r:id="rId24"/>
    <p:sldId id="535" r:id="rId25"/>
    <p:sldId id="536" r:id="rId26"/>
    <p:sldId id="537" r:id="rId27"/>
    <p:sldId id="538" r:id="rId28"/>
    <p:sldId id="525" r:id="rId29"/>
    <p:sldId id="523" r:id="rId30"/>
    <p:sldId id="524" r:id="rId31"/>
    <p:sldId id="566" r:id="rId32"/>
    <p:sldId id="567" r:id="rId33"/>
    <p:sldId id="568" r:id="rId34"/>
    <p:sldId id="569" r:id="rId35"/>
    <p:sldId id="571" r:id="rId36"/>
    <p:sldId id="572" r:id="rId37"/>
    <p:sldId id="573" r:id="rId38"/>
    <p:sldId id="548" r:id="rId39"/>
    <p:sldId id="549" r:id="rId40"/>
    <p:sldId id="550" r:id="rId41"/>
    <p:sldId id="551" r:id="rId42"/>
    <p:sldId id="590" r:id="rId43"/>
    <p:sldId id="561" r:id="rId44"/>
    <p:sldId id="562" r:id="rId45"/>
    <p:sldId id="563" r:id="rId46"/>
    <p:sldId id="564" r:id="rId47"/>
    <p:sldId id="565" r:id="rId48"/>
    <p:sldId id="552" r:id="rId49"/>
    <p:sldId id="553" r:id="rId50"/>
    <p:sldId id="554" r:id="rId51"/>
    <p:sldId id="555" r:id="rId52"/>
    <p:sldId id="556" r:id="rId53"/>
    <p:sldId id="557" r:id="rId54"/>
    <p:sldId id="558" r:id="rId55"/>
    <p:sldId id="559" r:id="rId56"/>
    <p:sldId id="560" r:id="rId57"/>
    <p:sldId id="574"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88" r:id="rId72"/>
    <p:sldId id="589" r:id="rId7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MATICA" initials="G" lastIdx="1" clrIdx="0">
    <p:extLst>
      <p:ext uri="{19B8F6BF-5375-455C-9EA6-DF929625EA0E}">
        <p15:presenceInfo xmlns:p15="http://schemas.microsoft.com/office/powerpoint/2012/main" userId="GEOMATIC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44424"/>
    <a:srgbClr val="E48424"/>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p:scale>
          <a:sx n="75" d="100"/>
          <a:sy n="75" d="100"/>
        </p:scale>
        <p:origin x="1056" y="23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PE"/>
          </a:p>
        </p:txBody>
      </p:sp>
      <p:sp>
        <p:nvSpPr>
          <p:cNvPr id="4" name="Marcador de fecha 3"/>
          <p:cNvSpPr>
            <a:spLocks noGrp="1"/>
          </p:cNvSpPr>
          <p:nvPr>
            <p:ph type="dt" sz="half" idx="10"/>
          </p:nvPr>
        </p:nvSpPr>
        <p:spPr/>
        <p:txBody>
          <a:bodyPr/>
          <a:lstStyle/>
          <a:p>
            <a:fld id="{6D95E5C6-006C-498B-A748-AA0E6CFB5C52}" type="datetimeFigureOut">
              <a:rPr lang="es-PE" smtClean="0"/>
              <a:t>15/03/2024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396025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6D95E5C6-006C-498B-A748-AA0E6CFB5C52}" type="datetimeFigureOut">
              <a:rPr lang="es-PE" smtClean="0"/>
              <a:t>15/03/2024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105029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6D95E5C6-006C-498B-A748-AA0E6CFB5C52}" type="datetimeFigureOut">
              <a:rPr lang="es-PE" smtClean="0"/>
              <a:t>15/03/2024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35690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10"/>
          </p:nvPr>
        </p:nvSpPr>
        <p:spPr/>
        <p:txBody>
          <a:bodyPr/>
          <a:lstStyle/>
          <a:p>
            <a:fld id="{6D95E5C6-006C-498B-A748-AA0E6CFB5C52}" type="datetimeFigureOut">
              <a:rPr lang="es-PE" smtClean="0"/>
              <a:t>15/03/2024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2372610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6D95E5C6-006C-498B-A748-AA0E6CFB5C52}" type="datetimeFigureOut">
              <a:rPr lang="es-PE" smtClean="0"/>
              <a:t>15/03/2024</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234947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p:cNvSpPr>
            <a:spLocks noGrp="1"/>
          </p:cNvSpPr>
          <p:nvPr>
            <p:ph type="dt" sz="half" idx="10"/>
          </p:nvPr>
        </p:nvSpPr>
        <p:spPr/>
        <p:txBody>
          <a:bodyPr/>
          <a:lstStyle/>
          <a:p>
            <a:fld id="{6D95E5C6-006C-498B-A748-AA0E6CFB5C52}" type="datetimeFigureOut">
              <a:rPr lang="es-PE" smtClean="0"/>
              <a:t>15/03/2024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259369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p:cNvSpPr>
            <a:spLocks noGrp="1"/>
          </p:cNvSpPr>
          <p:nvPr>
            <p:ph type="dt" sz="half" idx="10"/>
          </p:nvPr>
        </p:nvSpPr>
        <p:spPr/>
        <p:txBody>
          <a:bodyPr/>
          <a:lstStyle/>
          <a:p>
            <a:fld id="{6D95E5C6-006C-498B-A748-AA0E6CFB5C52}" type="datetimeFigureOut">
              <a:rPr lang="es-PE" smtClean="0"/>
              <a:t>15/03/2024</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3666599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PE"/>
          </a:p>
        </p:txBody>
      </p:sp>
      <p:sp>
        <p:nvSpPr>
          <p:cNvPr id="3" name="Marcador de fecha 2"/>
          <p:cNvSpPr>
            <a:spLocks noGrp="1"/>
          </p:cNvSpPr>
          <p:nvPr>
            <p:ph type="dt" sz="half" idx="10"/>
          </p:nvPr>
        </p:nvSpPr>
        <p:spPr/>
        <p:txBody>
          <a:bodyPr/>
          <a:lstStyle/>
          <a:p>
            <a:fld id="{6D95E5C6-006C-498B-A748-AA0E6CFB5C52}" type="datetimeFigureOut">
              <a:rPr lang="es-PE" smtClean="0"/>
              <a:t>15/03/2024</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365345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D95E5C6-006C-498B-A748-AA0E6CFB5C52}" type="datetimeFigureOut">
              <a:rPr lang="es-PE" smtClean="0"/>
              <a:t>15/03/2024</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336443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D95E5C6-006C-498B-A748-AA0E6CFB5C52}" type="datetimeFigureOut">
              <a:rPr lang="es-PE" smtClean="0"/>
              <a:t>15/03/2024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192805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D95E5C6-006C-498B-A748-AA0E6CFB5C52}" type="datetimeFigureOut">
              <a:rPr lang="es-PE" smtClean="0"/>
              <a:t>15/03/2024</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A4937D42-469E-466F-B5D6-1CAEA5F662BB}" type="slidenum">
              <a:rPr lang="es-PE" smtClean="0"/>
              <a:t>‹Nº›</a:t>
            </a:fld>
            <a:endParaRPr lang="es-PE"/>
          </a:p>
        </p:txBody>
      </p:sp>
    </p:spTree>
    <p:extLst>
      <p:ext uri="{BB962C8B-B14F-4D97-AF65-F5344CB8AC3E}">
        <p14:creationId xmlns:p14="http://schemas.microsoft.com/office/powerpoint/2010/main" val="156470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5E5C6-006C-498B-A748-AA0E6CFB5C52}" type="datetimeFigureOut">
              <a:rPr lang="es-PE" smtClean="0"/>
              <a:t>15/03/2024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37D42-469E-466F-B5D6-1CAEA5F662BB}" type="slidenum">
              <a:rPr lang="es-PE" smtClean="0"/>
              <a:t>‹Nº›</a:t>
            </a:fld>
            <a:endParaRPr lang="es-PE"/>
          </a:p>
        </p:txBody>
      </p:sp>
    </p:spTree>
    <p:extLst>
      <p:ext uri="{BB962C8B-B14F-4D97-AF65-F5344CB8AC3E}">
        <p14:creationId xmlns:p14="http://schemas.microsoft.com/office/powerpoint/2010/main" val="403813105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gc-lab.com/que-es-el-ph-y-como-medirlo-en-el-cuerpo-el-agua-y-el-suelo/" TargetMode="Externa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A7DCCCA-A3A1-40F9-B91C-EB3EAEC9886E}"/>
              </a:ext>
            </a:extLst>
          </p:cNvPr>
          <p:cNvSpPr txBox="1">
            <a:spLocks/>
          </p:cNvSpPr>
          <p:nvPr/>
        </p:nvSpPr>
        <p:spPr>
          <a:xfrm>
            <a:off x="2177000" y="1754884"/>
            <a:ext cx="8294484" cy="1021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lnSpc>
                <a:spcPct val="100000"/>
              </a:lnSpc>
            </a:pPr>
            <a:r>
              <a:rPr lang="es-MX" sz="2800" dirty="0">
                <a:ln w="19050">
                  <a:noFill/>
                </a:ln>
                <a:solidFill>
                  <a:srgbClr val="0070C0"/>
                </a:solidFill>
                <a:latin typeface="Arial Black" panose="020B0A04020102020204" pitchFamily="34" charset="0"/>
                <a:cs typeface="Aharoni" panose="02010803020104030203" pitchFamily="2" charset="-79"/>
              </a:rPr>
              <a:t>Interpretación de resultados del análisis de suelo y fertilización de cultivo</a:t>
            </a:r>
            <a:endParaRPr lang="es-PE" sz="2800" dirty="0">
              <a:ln w="19050">
                <a:noFill/>
              </a:ln>
              <a:solidFill>
                <a:srgbClr val="0070C0"/>
              </a:solidFill>
              <a:latin typeface="Arial Black" panose="020B0A04020102020204" pitchFamily="34" charset="0"/>
              <a:cs typeface="Aharoni" panose="02010803020104030203" pitchFamily="2" charset="-79"/>
            </a:endParaRPr>
          </a:p>
        </p:txBody>
      </p:sp>
      <p:pic>
        <p:nvPicPr>
          <p:cNvPr id="4" name="Imagen 3">
            <a:extLst>
              <a:ext uri="{FF2B5EF4-FFF2-40B4-BE49-F238E27FC236}">
                <a16:creationId xmlns:a16="http://schemas.microsoft.com/office/drawing/2014/main" id="{F41F9C05-5612-81AF-A71D-E22E37030CFE}"/>
              </a:ext>
            </a:extLst>
          </p:cNvPr>
          <p:cNvPicPr>
            <a:picLocks noChangeAspect="1"/>
          </p:cNvPicPr>
          <p:nvPr/>
        </p:nvPicPr>
        <p:blipFill rotWithShape="1">
          <a:blip r:embed="rId2"/>
          <a:srcRect l="9243" t="24404" r="37272" b="17555"/>
          <a:stretch/>
        </p:blipFill>
        <p:spPr>
          <a:xfrm>
            <a:off x="3479441" y="2985319"/>
            <a:ext cx="4962595" cy="2889009"/>
          </a:xfrm>
          <a:prstGeom prst="rect">
            <a:avLst/>
          </a:prstGeom>
        </p:spPr>
      </p:pic>
    </p:spTree>
    <p:extLst>
      <p:ext uri="{BB962C8B-B14F-4D97-AF65-F5344CB8AC3E}">
        <p14:creationId xmlns:p14="http://schemas.microsoft.com/office/powerpoint/2010/main" val="57480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09AD6F7-90B7-02BF-A33E-DE3FA8A4A0AC}"/>
              </a:ext>
            </a:extLst>
          </p:cNvPr>
          <p:cNvPicPr>
            <a:picLocks noChangeAspect="1"/>
          </p:cNvPicPr>
          <p:nvPr/>
        </p:nvPicPr>
        <p:blipFill rotWithShape="1">
          <a:blip r:embed="rId2"/>
          <a:srcRect l="32910" t="56931" r="34277" b="13016"/>
          <a:stretch/>
        </p:blipFill>
        <p:spPr>
          <a:xfrm>
            <a:off x="3899388" y="1983608"/>
            <a:ext cx="3529626" cy="3480605"/>
          </a:xfrm>
          <a:prstGeom prst="rect">
            <a:avLst/>
          </a:prstGeom>
        </p:spPr>
      </p:pic>
      <p:pic>
        <p:nvPicPr>
          <p:cNvPr id="4" name="Imagen 3">
            <a:extLst>
              <a:ext uri="{FF2B5EF4-FFF2-40B4-BE49-F238E27FC236}">
                <a16:creationId xmlns:a16="http://schemas.microsoft.com/office/drawing/2014/main" id="{952BF1AB-F13C-4511-A091-647E032034B6}"/>
              </a:ext>
            </a:extLst>
          </p:cNvPr>
          <p:cNvPicPr>
            <a:picLocks noChangeAspect="1"/>
          </p:cNvPicPr>
          <p:nvPr/>
        </p:nvPicPr>
        <p:blipFill rotWithShape="1">
          <a:blip r:embed="rId2"/>
          <a:srcRect l="31885" t="28042" r="33252" b="43810"/>
          <a:stretch/>
        </p:blipFill>
        <p:spPr>
          <a:xfrm>
            <a:off x="445163" y="1898320"/>
            <a:ext cx="3632059" cy="3157282"/>
          </a:xfrm>
          <a:prstGeom prst="rect">
            <a:avLst/>
          </a:prstGeom>
        </p:spPr>
      </p:pic>
      <p:sp>
        <p:nvSpPr>
          <p:cNvPr id="5" name="CuadroTexto 4">
            <a:extLst>
              <a:ext uri="{FF2B5EF4-FFF2-40B4-BE49-F238E27FC236}">
                <a16:creationId xmlns:a16="http://schemas.microsoft.com/office/drawing/2014/main" id="{22EA892A-E6F4-0D83-95BA-1D0273EC0587}"/>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Métodos de toma de submuestras en las unidades</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87F84F19-F3EA-0A8A-81F1-3748F4FF93C8}"/>
              </a:ext>
            </a:extLst>
          </p:cNvPr>
          <p:cNvSpPr txBox="1"/>
          <p:nvPr/>
        </p:nvSpPr>
        <p:spPr>
          <a:xfrm>
            <a:off x="7401280" y="1898320"/>
            <a:ext cx="4603683" cy="3893374"/>
          </a:xfrm>
          <a:prstGeom prst="rect">
            <a:avLst/>
          </a:prstGeom>
          <a:noFill/>
        </p:spPr>
        <p:txBody>
          <a:bodyPr wrap="square">
            <a:spAutoFit/>
          </a:bodyPr>
          <a:lstStyle/>
          <a:p>
            <a:pPr marL="342900" indent="-342900" algn="just">
              <a:buAutoNum type="arabicPeriod"/>
            </a:pPr>
            <a:r>
              <a:rPr lang="es-MX" sz="1300" dirty="0">
                <a:solidFill>
                  <a:srgbClr val="2A3139"/>
                </a:solidFill>
                <a:latin typeface="nunito sans" pitchFamily="2" charset="0"/>
              </a:rPr>
              <a:t>En cada sitio de muestreo remueva con el machete y la pala toda la hojarasca y la vegetación que haya en la superficie (Limpie un área de 50cmx50cm).</a:t>
            </a:r>
          </a:p>
          <a:p>
            <a:pPr marL="342900" indent="-342900" algn="just">
              <a:buAutoNum type="arabicPeriod"/>
            </a:pPr>
            <a:r>
              <a:rPr lang="es-MX" sz="1300" dirty="0">
                <a:solidFill>
                  <a:srgbClr val="2A3139"/>
                </a:solidFill>
                <a:latin typeface="nunito sans" pitchFamily="2" charset="0"/>
              </a:rPr>
              <a:t>Haga un hueco con la pala de 20cm o 30cm de profundidad de forma “V”.</a:t>
            </a:r>
          </a:p>
          <a:p>
            <a:pPr marL="342900" indent="-342900" algn="just">
              <a:buAutoNum type="arabicPeriod"/>
            </a:pPr>
            <a:r>
              <a:rPr lang="es-MX" sz="1300" dirty="0">
                <a:solidFill>
                  <a:srgbClr val="2A3139"/>
                </a:solidFill>
                <a:latin typeface="nunito sans" pitchFamily="2" charset="0"/>
              </a:rPr>
              <a:t>Tome de una de las paredes una porción de suelo del tamaño de la pala, luego quite con el machete de los extremos, dejando en el centro de la pala una porción de 15x10x3cm, aproximadamente, para trasladar al balde 100-200g de suelo.</a:t>
            </a:r>
          </a:p>
          <a:p>
            <a:pPr marL="342900" indent="-342900" algn="just">
              <a:buAutoNum type="arabicPeriod"/>
            </a:pPr>
            <a:r>
              <a:rPr lang="es-MX" sz="1300" dirty="0">
                <a:solidFill>
                  <a:srgbClr val="2A3139"/>
                </a:solidFill>
                <a:latin typeface="nunito sans" pitchFamily="2" charset="0"/>
              </a:rPr>
              <a:t>Después de obtener todas las submuestras, se debe revuelva las submuestras y obtén una sola muestra. Esta muestra se denomina compuesta.</a:t>
            </a:r>
          </a:p>
          <a:p>
            <a:pPr marL="342900" indent="-342900" algn="just">
              <a:buAutoNum type="arabicPeriod"/>
            </a:pPr>
            <a:r>
              <a:rPr lang="es-MX" sz="1300" dirty="0">
                <a:solidFill>
                  <a:srgbClr val="2A3139"/>
                </a:solidFill>
                <a:latin typeface="nunito sans" pitchFamily="2" charset="0"/>
              </a:rPr>
              <a:t>De ahí se traslada a una bolsa plástica limpia de 1kg de esta muestra compuesta. Use doble bolsa.</a:t>
            </a:r>
          </a:p>
          <a:p>
            <a:pPr marL="342900" indent="-342900" algn="just">
              <a:buAutoNum type="arabicPeriod"/>
            </a:pPr>
            <a:r>
              <a:rPr lang="es-MX" sz="1300" dirty="0">
                <a:solidFill>
                  <a:srgbClr val="2A3139"/>
                </a:solidFill>
                <a:latin typeface="nunito sans" pitchFamily="2" charset="0"/>
              </a:rPr>
              <a:t>Marque el rotulo con la fecha de toma de la muestra, identificación, nombre propietario, localización, lo ubican esta descripción en el medio de las dos bolsas.</a:t>
            </a:r>
          </a:p>
          <a:p>
            <a:pPr marL="342900" indent="-342900" algn="just">
              <a:buAutoNum type="arabicPeriod"/>
            </a:pPr>
            <a:r>
              <a:rPr lang="es-PE" sz="1300" dirty="0"/>
              <a:t>Después enviar al laboratorio, para su respectivo análisis.</a:t>
            </a:r>
          </a:p>
        </p:txBody>
      </p:sp>
    </p:spTree>
    <p:extLst>
      <p:ext uri="{BB962C8B-B14F-4D97-AF65-F5344CB8AC3E}">
        <p14:creationId xmlns:p14="http://schemas.microsoft.com/office/powerpoint/2010/main" val="209884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1C298CF-BAC6-FDC5-C0A9-D576849C4EA8}"/>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Proceso para obtener la submuestra y muestra</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rupo 4">
            <a:extLst>
              <a:ext uri="{FF2B5EF4-FFF2-40B4-BE49-F238E27FC236}">
                <a16:creationId xmlns:a16="http://schemas.microsoft.com/office/drawing/2014/main" id="{456EC5DF-CAF3-F5B8-76D3-2F97D1AD5295}"/>
              </a:ext>
            </a:extLst>
          </p:cNvPr>
          <p:cNvGrpSpPr/>
          <p:nvPr/>
        </p:nvGrpSpPr>
        <p:grpSpPr>
          <a:xfrm>
            <a:off x="1514763" y="2087418"/>
            <a:ext cx="9224554" cy="3920322"/>
            <a:chOff x="1514763" y="2087418"/>
            <a:chExt cx="9224554" cy="3920322"/>
          </a:xfrm>
        </p:grpSpPr>
        <p:pic>
          <p:nvPicPr>
            <p:cNvPr id="3" name="Imagen 2">
              <a:extLst>
                <a:ext uri="{FF2B5EF4-FFF2-40B4-BE49-F238E27FC236}">
                  <a16:creationId xmlns:a16="http://schemas.microsoft.com/office/drawing/2014/main" id="{C816B2EE-D0B0-4387-BB24-EF2384DD26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14763" y="2087418"/>
              <a:ext cx="8852668" cy="3694545"/>
            </a:xfrm>
            <a:prstGeom prst="rect">
              <a:avLst/>
            </a:prstGeom>
          </p:spPr>
        </p:pic>
        <p:sp>
          <p:nvSpPr>
            <p:cNvPr id="4" name="Rectángulo 3">
              <a:extLst>
                <a:ext uri="{FF2B5EF4-FFF2-40B4-BE49-F238E27FC236}">
                  <a16:creationId xmlns:a16="http://schemas.microsoft.com/office/drawing/2014/main" id="{5CD34156-92D7-BFE9-201E-A236022DA2B3}"/>
                </a:ext>
              </a:extLst>
            </p:cNvPr>
            <p:cNvSpPr/>
            <p:nvPr/>
          </p:nvSpPr>
          <p:spPr>
            <a:xfrm>
              <a:off x="8947463" y="5408409"/>
              <a:ext cx="1791854" cy="5993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02590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CD96C7-A13D-4A84-5B28-5EFF333F732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11086" y="2087418"/>
            <a:ext cx="8369828" cy="3648364"/>
          </a:xfrm>
          <a:prstGeom prst="rect">
            <a:avLst/>
          </a:prstGeom>
        </p:spPr>
      </p:pic>
      <p:sp>
        <p:nvSpPr>
          <p:cNvPr id="2" name="CuadroTexto 1">
            <a:extLst>
              <a:ext uri="{FF2B5EF4-FFF2-40B4-BE49-F238E27FC236}">
                <a16:creationId xmlns:a16="http://schemas.microsoft.com/office/drawing/2014/main" id="{724A818A-501D-3E73-0728-501DF8CB7CF1}"/>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Proceso para obtener la submuestra y muestra</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a:extLst>
              <a:ext uri="{FF2B5EF4-FFF2-40B4-BE49-F238E27FC236}">
                <a16:creationId xmlns:a16="http://schemas.microsoft.com/office/drawing/2014/main" id="{3E8B042E-1B7A-70AE-99B3-E1D547AF4624}"/>
              </a:ext>
            </a:extLst>
          </p:cNvPr>
          <p:cNvSpPr/>
          <p:nvPr/>
        </p:nvSpPr>
        <p:spPr>
          <a:xfrm>
            <a:off x="8783782" y="5242560"/>
            <a:ext cx="1634836" cy="576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a:extLst>
              <a:ext uri="{FF2B5EF4-FFF2-40B4-BE49-F238E27FC236}">
                <a16:creationId xmlns:a16="http://schemas.microsoft.com/office/drawing/2014/main" id="{C1355F83-DEEB-700D-F18F-BA85029DE4DD}"/>
              </a:ext>
            </a:extLst>
          </p:cNvPr>
          <p:cNvSpPr/>
          <p:nvPr/>
        </p:nvSpPr>
        <p:spPr>
          <a:xfrm>
            <a:off x="9864436" y="5070765"/>
            <a:ext cx="706582" cy="6650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96464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AD1B0D6-EB57-4D70-317B-BB66CB180E09}"/>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Proceso para obtener la submuestra y muestra</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upo 5">
            <a:extLst>
              <a:ext uri="{FF2B5EF4-FFF2-40B4-BE49-F238E27FC236}">
                <a16:creationId xmlns:a16="http://schemas.microsoft.com/office/drawing/2014/main" id="{F9C01AA8-115C-9CAB-2EDE-E1109F0FA56B}"/>
              </a:ext>
            </a:extLst>
          </p:cNvPr>
          <p:cNvGrpSpPr/>
          <p:nvPr/>
        </p:nvGrpSpPr>
        <p:grpSpPr>
          <a:xfrm>
            <a:off x="1597891" y="1921164"/>
            <a:ext cx="9333344" cy="3879273"/>
            <a:chOff x="1597891" y="1921164"/>
            <a:chExt cx="9333344" cy="3879273"/>
          </a:xfrm>
        </p:grpSpPr>
        <p:pic>
          <p:nvPicPr>
            <p:cNvPr id="3" name="Imagen 2">
              <a:extLst>
                <a:ext uri="{FF2B5EF4-FFF2-40B4-BE49-F238E27FC236}">
                  <a16:creationId xmlns:a16="http://schemas.microsoft.com/office/drawing/2014/main" id="{E6052774-3A6D-DAA5-DBFF-8EED8F58F71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97891" y="1921164"/>
              <a:ext cx="8164946" cy="3814616"/>
            </a:xfrm>
            <a:prstGeom prst="rect">
              <a:avLst/>
            </a:prstGeom>
          </p:spPr>
        </p:pic>
        <p:sp>
          <p:nvSpPr>
            <p:cNvPr id="4" name="Rectángulo 3">
              <a:extLst>
                <a:ext uri="{FF2B5EF4-FFF2-40B4-BE49-F238E27FC236}">
                  <a16:creationId xmlns:a16="http://schemas.microsoft.com/office/drawing/2014/main" id="{9FB6C1C7-5685-8BC5-0BF8-4D59EF17CEAA}"/>
                </a:ext>
              </a:extLst>
            </p:cNvPr>
            <p:cNvSpPr/>
            <p:nvPr/>
          </p:nvSpPr>
          <p:spPr>
            <a:xfrm>
              <a:off x="8802255" y="5421746"/>
              <a:ext cx="1283854"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58BEC39D-68AA-FE86-C228-4C1A88BCCC7F}"/>
                </a:ext>
              </a:extLst>
            </p:cNvPr>
            <p:cNvSpPr/>
            <p:nvPr/>
          </p:nvSpPr>
          <p:spPr>
            <a:xfrm>
              <a:off x="9647381" y="5043055"/>
              <a:ext cx="1283854" cy="378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04293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97E6B2-50CC-B4CC-D363-A0C2A3C7524F}"/>
              </a:ext>
            </a:extLst>
          </p:cNvPr>
          <p:cNvPicPr>
            <a:picLocks noChangeAspect="1"/>
          </p:cNvPicPr>
          <p:nvPr/>
        </p:nvPicPr>
        <p:blipFill rotWithShape="1">
          <a:blip r:embed="rId2"/>
          <a:srcRect l="8030" t="34148" r="35530" b="15437"/>
          <a:stretch/>
        </p:blipFill>
        <p:spPr>
          <a:xfrm>
            <a:off x="1616363" y="1634836"/>
            <a:ext cx="8789293" cy="4211782"/>
          </a:xfrm>
          <a:prstGeom prst="rect">
            <a:avLst/>
          </a:prstGeom>
        </p:spPr>
      </p:pic>
    </p:spTree>
    <p:extLst>
      <p:ext uri="{BB962C8B-B14F-4D97-AF65-F5344CB8AC3E}">
        <p14:creationId xmlns:p14="http://schemas.microsoft.com/office/powerpoint/2010/main" val="316393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B8B1C67-9C77-3ECF-EA98-22F90F147478}"/>
              </a:ext>
            </a:extLst>
          </p:cNvPr>
          <p:cNvGrpSpPr/>
          <p:nvPr/>
        </p:nvGrpSpPr>
        <p:grpSpPr>
          <a:xfrm>
            <a:off x="572655" y="1911927"/>
            <a:ext cx="6890327" cy="3371273"/>
            <a:chOff x="572655" y="1911927"/>
            <a:chExt cx="6890327" cy="3371273"/>
          </a:xfrm>
        </p:grpSpPr>
        <p:pic>
          <p:nvPicPr>
            <p:cNvPr id="3" name="Imagen 2">
              <a:extLst>
                <a:ext uri="{FF2B5EF4-FFF2-40B4-BE49-F238E27FC236}">
                  <a16:creationId xmlns:a16="http://schemas.microsoft.com/office/drawing/2014/main" id="{769DAC22-3867-E24C-FAD8-1394381920E9}"/>
                </a:ext>
              </a:extLst>
            </p:cNvPr>
            <p:cNvPicPr>
              <a:picLocks noChangeAspect="1"/>
            </p:cNvPicPr>
            <p:nvPr/>
          </p:nvPicPr>
          <p:blipFill rotWithShape="1">
            <a:blip r:embed="rId2"/>
            <a:srcRect l="7879" t="34996" r="39849" b="18826"/>
            <a:stretch/>
          </p:blipFill>
          <p:spPr>
            <a:xfrm>
              <a:off x="572655" y="1911927"/>
              <a:ext cx="6821351" cy="3232727"/>
            </a:xfrm>
            <a:prstGeom prst="rect">
              <a:avLst/>
            </a:prstGeom>
          </p:spPr>
        </p:pic>
        <p:sp>
          <p:nvSpPr>
            <p:cNvPr id="2" name="Rectángulo 1">
              <a:extLst>
                <a:ext uri="{FF2B5EF4-FFF2-40B4-BE49-F238E27FC236}">
                  <a16:creationId xmlns:a16="http://schemas.microsoft.com/office/drawing/2014/main" id="{F84663AD-7E5C-0583-9444-64107E4B2B07}"/>
                </a:ext>
              </a:extLst>
            </p:cNvPr>
            <p:cNvSpPr/>
            <p:nvPr/>
          </p:nvSpPr>
          <p:spPr>
            <a:xfrm>
              <a:off x="6410036" y="4738255"/>
              <a:ext cx="1052946" cy="5449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pic>
        <p:nvPicPr>
          <p:cNvPr id="5" name="Imagen 4">
            <a:extLst>
              <a:ext uri="{FF2B5EF4-FFF2-40B4-BE49-F238E27FC236}">
                <a16:creationId xmlns:a16="http://schemas.microsoft.com/office/drawing/2014/main" id="{5F8992BE-85FD-0643-CB10-B019B505741E}"/>
              </a:ext>
            </a:extLst>
          </p:cNvPr>
          <p:cNvPicPr>
            <a:picLocks noChangeAspect="1"/>
          </p:cNvPicPr>
          <p:nvPr/>
        </p:nvPicPr>
        <p:blipFill rotWithShape="1">
          <a:blip r:embed="rId3"/>
          <a:srcRect l="17197" t="29348" r="52197" b="17413"/>
          <a:stretch/>
        </p:blipFill>
        <p:spPr>
          <a:xfrm>
            <a:off x="7283170" y="1713346"/>
            <a:ext cx="4473831" cy="4174837"/>
          </a:xfrm>
          <a:prstGeom prst="rect">
            <a:avLst/>
          </a:prstGeom>
        </p:spPr>
      </p:pic>
    </p:spTree>
    <p:extLst>
      <p:ext uri="{BB962C8B-B14F-4D97-AF65-F5344CB8AC3E}">
        <p14:creationId xmlns:p14="http://schemas.microsoft.com/office/powerpoint/2010/main" val="258933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5ABDE63-B05D-A194-68B8-8B7582C6B7EF}"/>
              </a:ext>
            </a:extLst>
          </p:cNvPr>
          <p:cNvSpPr txBox="1"/>
          <p:nvPr/>
        </p:nvSpPr>
        <p:spPr>
          <a:xfrm>
            <a:off x="3048000" y="1397922"/>
            <a:ext cx="6096000" cy="405367"/>
          </a:xfrm>
          <a:prstGeom prst="rect">
            <a:avLst/>
          </a:prstGeom>
          <a:noFill/>
        </p:spPr>
        <p:txBody>
          <a:bodyPr wrap="square">
            <a:spAutoFit/>
          </a:bodyPr>
          <a:lstStyle/>
          <a:p>
            <a:pPr lvl="0" algn="ctr">
              <a:lnSpc>
                <a:spcPct val="107000"/>
              </a:lnSpc>
              <a:spcAft>
                <a:spcPts val="800"/>
              </a:spcAft>
              <a:tabLst>
                <a:tab pos="540385" algn="l"/>
              </a:tabLs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Número mínimo de puntos de muestreo</a:t>
            </a:r>
            <a:endParaRPr lang="es-PE"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DD633E82-8255-DFF7-C6F2-654B739FC9BE}"/>
              </a:ext>
            </a:extLst>
          </p:cNvPr>
          <p:cNvGraphicFramePr>
            <a:graphicFrameLocks noGrp="1"/>
          </p:cNvGraphicFramePr>
          <p:nvPr>
            <p:extLst>
              <p:ext uri="{D42A27DB-BD31-4B8C-83A1-F6EECF244321}">
                <p14:modId xmlns:p14="http://schemas.microsoft.com/office/powerpoint/2010/main" val="1678349326"/>
              </p:ext>
            </p:extLst>
          </p:nvPr>
        </p:nvGraphicFramePr>
        <p:xfrm>
          <a:off x="1574899" y="1953725"/>
          <a:ext cx="2260600" cy="3719259"/>
        </p:xfrm>
        <a:graphic>
          <a:graphicData uri="http://schemas.openxmlformats.org/drawingml/2006/table">
            <a:tbl>
              <a:tblPr firstRow="1" firstCol="1" bandRow="1"/>
              <a:tblGrid>
                <a:gridCol w="762000">
                  <a:extLst>
                    <a:ext uri="{9D8B030D-6E8A-4147-A177-3AD203B41FA5}">
                      <a16:colId xmlns:a16="http://schemas.microsoft.com/office/drawing/2014/main" val="2684068301"/>
                    </a:ext>
                  </a:extLst>
                </a:gridCol>
                <a:gridCol w="1498600">
                  <a:extLst>
                    <a:ext uri="{9D8B030D-6E8A-4147-A177-3AD203B41FA5}">
                      <a16:colId xmlns:a16="http://schemas.microsoft.com/office/drawing/2014/main" val="2277409066"/>
                    </a:ext>
                  </a:extLst>
                </a:gridCol>
              </a:tblGrid>
              <a:tr h="180340">
                <a:tc>
                  <a:txBody>
                    <a:bodyPr/>
                    <a:lstStyle/>
                    <a:p>
                      <a:pPr algn="ctr">
                        <a:lnSpc>
                          <a:spcPct val="107000"/>
                        </a:lnSpc>
                        <a:spcAft>
                          <a:spcPts val="800"/>
                        </a:spcAft>
                      </a:pPr>
                      <a:r>
                        <a:rPr lang="es-PE" sz="14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Área (Ha)</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a:lnSpc>
                          <a:spcPct val="107000"/>
                        </a:lnSpc>
                        <a:spcAft>
                          <a:spcPts val="800"/>
                        </a:spcAft>
                      </a:pPr>
                      <a:r>
                        <a:rPr lang="es-PE" sz="1400"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Puntos de muestra total</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892612462"/>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824672"/>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7965103"/>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5222685"/>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541439"/>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5400429"/>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4897282"/>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9047757"/>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558448"/>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3373352"/>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6399098"/>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3621207"/>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4382757"/>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42</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4594133"/>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44</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896560"/>
                  </a:ext>
                </a:extLst>
              </a:tr>
              <a:tr h="180340">
                <a:tc>
                  <a:txBody>
                    <a:bodyPr/>
                    <a:lstStyle/>
                    <a:p>
                      <a:pPr algn="ctr">
                        <a:lnSpc>
                          <a:spcPct val="107000"/>
                        </a:lnSpc>
                        <a:spcAft>
                          <a:spcPts val="800"/>
                        </a:spcAft>
                      </a:pPr>
                      <a:r>
                        <a:rPr lang="es-PE" sz="14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endParaRPr lang="es-P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s-PE" sz="14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12779"/>
                  </a:ext>
                </a:extLst>
              </a:tr>
            </a:tbl>
          </a:graphicData>
        </a:graphic>
      </p:graphicFrame>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E369654-F73B-B373-5A56-06E270027E28}"/>
                  </a:ext>
                </a:extLst>
              </p:cNvPr>
              <p:cNvSpPr txBox="1"/>
              <p:nvPr/>
            </p:nvSpPr>
            <p:spPr>
              <a:xfrm>
                <a:off x="4134987" y="2091208"/>
                <a:ext cx="6865522" cy="2963504"/>
              </a:xfrm>
              <a:prstGeom prst="rect">
                <a:avLst/>
              </a:prstGeom>
              <a:noFill/>
            </p:spPr>
            <p:txBody>
              <a:bodyPr wrap="square">
                <a:spAutoFit/>
              </a:bodyPr>
              <a:lstStyle/>
              <a:p>
                <a:pPr>
                  <a:lnSpc>
                    <a:spcPct val="107000"/>
                  </a:lnSpc>
                  <a:spcAft>
                    <a:spcPts val="800"/>
                  </a:spcAft>
                  <a:tabLst>
                    <a:tab pos="540385" algn="l"/>
                  </a:tabLst>
                </a:pPr>
                <a:r>
                  <a:rPr lang="es-PE" sz="16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Nota: </a:t>
                </a: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Para áreas mayores a 100 hectáreas se debe determinar el número mínimo de puntos de muestreo con la siguiente ecuación:</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40385" algn="l"/>
                  </a:tabLst>
                </a:pPr>
                <a14:m>
                  <m:oMathPara xmlns:m="http://schemas.openxmlformats.org/officeDocument/2006/math">
                    <m:oMathParaPr>
                      <m:jc m:val="centerGroup"/>
                    </m:oMathParaPr>
                    <m:oMath xmlns:m="http://schemas.openxmlformats.org/officeDocument/2006/math">
                      <m:r>
                        <a:rPr lang="es-PE" sz="1600" i="1" kern="100">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t>𝑁</m:t>
                      </m:r>
                      <m:r>
                        <a:rPr lang="es-PE" sz="1600" i="1" kern="100">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t>=0.1∗</m:t>
                      </m:r>
                      <m:r>
                        <a:rPr lang="es-PE" sz="1600" i="1" kern="100">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t>𝑋</m:t>
                      </m:r>
                      <m:r>
                        <a:rPr lang="es-PE" sz="1600" i="1" kern="100">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t>+40</m:t>
                      </m:r>
                    </m:oMath>
                  </m:oMathPara>
                </a14:m>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40385" algn="l"/>
                  </a:tabLst>
                </a:pP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Donde:</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spcAft>
                    <a:spcPts val="800"/>
                  </a:spcAft>
                  <a:tabLst>
                    <a:tab pos="540385" algn="l"/>
                  </a:tabLst>
                </a:pPr>
                <a:r>
                  <a:rPr lang="es-PE" sz="16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N</a:t>
                </a: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 Número mínimo de puntos de muestreo.</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0215">
                  <a:lnSpc>
                    <a:spcPct val="107000"/>
                  </a:lnSpc>
                  <a:spcAft>
                    <a:spcPts val="800"/>
                  </a:spcAft>
                  <a:tabLst>
                    <a:tab pos="540385" algn="l"/>
                  </a:tabLst>
                </a:pPr>
                <a:r>
                  <a:rPr lang="es-PE" sz="16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X</a:t>
                </a: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 Superficie en hectáreas.</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El número total de los puntos de muestreo estará distribuido entre puntos de muestreo superficie y de profundidad. Dicha distribución estará en función de la cobertura del sitio y topografía.</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CuadroTexto 6">
                <a:extLst>
                  <a:ext uri="{FF2B5EF4-FFF2-40B4-BE49-F238E27FC236}">
                    <a16:creationId xmlns:a16="http://schemas.microsoft.com/office/drawing/2014/main" id="{AE369654-F73B-B373-5A56-06E270027E28}"/>
                  </a:ext>
                </a:extLst>
              </p:cNvPr>
              <p:cNvSpPr txBox="1">
                <a:spLocks noRot="1" noChangeAspect="1" noMove="1" noResize="1" noEditPoints="1" noAdjustHandles="1" noChangeArrowheads="1" noChangeShapeType="1" noTextEdit="1"/>
              </p:cNvSpPr>
              <p:nvPr/>
            </p:nvSpPr>
            <p:spPr>
              <a:xfrm>
                <a:off x="4134987" y="2091208"/>
                <a:ext cx="6865522" cy="2963504"/>
              </a:xfrm>
              <a:prstGeom prst="rect">
                <a:avLst/>
              </a:prstGeom>
              <a:blipFill>
                <a:blip r:embed="rId2"/>
                <a:stretch>
                  <a:fillRect l="-444" t="-617" r="-444" b="-1646"/>
                </a:stretch>
              </a:blipFill>
            </p:spPr>
            <p:txBody>
              <a:bodyPr/>
              <a:lstStyle/>
              <a:p>
                <a:r>
                  <a:rPr lang="es-PE">
                    <a:noFill/>
                  </a:rPr>
                  <a:t> </a:t>
                </a:r>
              </a:p>
            </p:txBody>
          </p:sp>
        </mc:Fallback>
      </mc:AlternateContent>
    </p:spTree>
    <p:extLst>
      <p:ext uri="{BB962C8B-B14F-4D97-AF65-F5344CB8AC3E}">
        <p14:creationId xmlns:p14="http://schemas.microsoft.com/office/powerpoint/2010/main" val="135293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64BD95-B84E-F321-C469-6A76827C5849}"/>
              </a:ext>
            </a:extLst>
          </p:cNvPr>
          <p:cNvSpPr txBox="1"/>
          <p:nvPr/>
        </p:nvSpPr>
        <p:spPr>
          <a:xfrm>
            <a:off x="3048719" y="1363776"/>
            <a:ext cx="6094562" cy="646331"/>
          </a:xfrm>
          <a:prstGeom prst="rect">
            <a:avLst/>
          </a:prstGeom>
          <a:noFill/>
        </p:spPr>
        <p:txBody>
          <a:bodyPr wrap="square">
            <a:spAutoFit/>
          </a:bodyPr>
          <a:lstStyle/>
          <a:p>
            <a:pPr algn="ctr"/>
            <a:r>
              <a:rPr lang="es-MX" b="1" i="0" dirty="0">
                <a:solidFill>
                  <a:schemeClr val="accent1">
                    <a:lumMod val="75000"/>
                  </a:schemeClr>
                </a:solidFill>
                <a:effectLst/>
                <a:latin typeface="Arial Black" panose="020B0A04020102020204" pitchFamily="34" charset="0"/>
              </a:rPr>
              <a:t>Las Clases Texturales del Suelo</a:t>
            </a:r>
          </a:p>
          <a:p>
            <a:pPr algn="ctr"/>
            <a:endParaRPr lang="es-MX" b="1" i="0" dirty="0">
              <a:solidFill>
                <a:srgbClr val="EEEEEE"/>
              </a:solidFill>
              <a:effectLst/>
              <a:latin typeface="nunito sans" pitchFamily="2" charset="0"/>
            </a:endParaRPr>
          </a:p>
        </p:txBody>
      </p:sp>
      <p:sp>
        <p:nvSpPr>
          <p:cNvPr id="5" name="CuadroTexto 4">
            <a:extLst>
              <a:ext uri="{FF2B5EF4-FFF2-40B4-BE49-F238E27FC236}">
                <a16:creationId xmlns:a16="http://schemas.microsoft.com/office/drawing/2014/main" id="{80E15CD3-7184-7022-265A-540B8F7BAF4C}"/>
              </a:ext>
            </a:extLst>
          </p:cNvPr>
          <p:cNvSpPr txBox="1"/>
          <p:nvPr/>
        </p:nvSpPr>
        <p:spPr>
          <a:xfrm>
            <a:off x="1447800" y="1702330"/>
            <a:ext cx="9319260" cy="954107"/>
          </a:xfrm>
          <a:prstGeom prst="rect">
            <a:avLst/>
          </a:prstGeom>
          <a:noFill/>
        </p:spPr>
        <p:txBody>
          <a:bodyPr wrap="square">
            <a:spAutoFit/>
          </a:bodyPr>
          <a:lstStyle/>
          <a:p>
            <a:pPr algn="just"/>
            <a:r>
              <a:rPr lang="es-MX" sz="1400" b="0" i="0" dirty="0">
                <a:solidFill>
                  <a:srgbClr val="2A3139"/>
                </a:solidFill>
                <a:effectLst/>
                <a:latin typeface="nunito sans" pitchFamily="2" charset="0"/>
              </a:rPr>
              <a:t>La textura del suelo se refiere al </a:t>
            </a:r>
            <a:r>
              <a:rPr lang="es-MX" sz="1400" b="1" i="0" dirty="0">
                <a:solidFill>
                  <a:srgbClr val="2A3139"/>
                </a:solidFill>
                <a:effectLst/>
                <a:latin typeface="nunito sans" pitchFamily="2" charset="0"/>
              </a:rPr>
              <a:t>tamaño de las partículas</a:t>
            </a:r>
            <a:r>
              <a:rPr lang="es-MX" sz="1400" b="0" i="0" dirty="0">
                <a:solidFill>
                  <a:srgbClr val="2A3139"/>
                </a:solidFill>
                <a:effectLst/>
                <a:latin typeface="nunito sans" pitchFamily="2" charset="0"/>
              </a:rPr>
              <a:t> que lo componen. Se expresa como la cantidad relativa entre la </a:t>
            </a:r>
            <a:r>
              <a:rPr lang="es-MX" sz="1400" b="1" i="0" dirty="0">
                <a:solidFill>
                  <a:srgbClr val="2A3139"/>
                </a:solidFill>
                <a:effectLst/>
                <a:latin typeface="nunito sans" pitchFamily="2" charset="0"/>
              </a:rPr>
              <a:t>arena</a:t>
            </a:r>
            <a:r>
              <a:rPr lang="es-MX" sz="1400" b="0" i="0" dirty="0">
                <a:solidFill>
                  <a:srgbClr val="2A3139"/>
                </a:solidFill>
                <a:effectLst/>
                <a:latin typeface="nunito sans" pitchFamily="2" charset="0"/>
              </a:rPr>
              <a:t>, el </a:t>
            </a:r>
            <a:r>
              <a:rPr lang="es-MX" sz="1400" b="1" i="0" dirty="0">
                <a:solidFill>
                  <a:srgbClr val="2A3139"/>
                </a:solidFill>
                <a:effectLst/>
                <a:latin typeface="nunito sans" pitchFamily="2" charset="0"/>
              </a:rPr>
              <a:t>limo</a:t>
            </a:r>
            <a:r>
              <a:rPr lang="es-MX" sz="1400" b="0" i="0" dirty="0">
                <a:solidFill>
                  <a:srgbClr val="2A3139"/>
                </a:solidFill>
                <a:effectLst/>
                <a:latin typeface="nunito sans" pitchFamily="2" charset="0"/>
              </a:rPr>
              <a:t> y la </a:t>
            </a:r>
            <a:r>
              <a:rPr lang="es-MX" sz="1400" b="1" i="0" dirty="0">
                <a:solidFill>
                  <a:srgbClr val="2A3139"/>
                </a:solidFill>
                <a:effectLst/>
                <a:latin typeface="nunito sans" pitchFamily="2" charset="0"/>
              </a:rPr>
              <a:t>arcilla </a:t>
            </a:r>
            <a:r>
              <a:rPr lang="es-MX" sz="1400" b="0" i="0" dirty="0">
                <a:solidFill>
                  <a:srgbClr val="2A3139"/>
                </a:solidFill>
                <a:effectLst/>
                <a:latin typeface="nunito sans" pitchFamily="2" charset="0"/>
              </a:rPr>
              <a:t>de una porción de suelo. La textura influye en cómo se ha de manejar el suelo, la cantidad de agua y aire que es capaz de retener. Por supuesto de la textura del suelo depende cómo penetra y se filtra el agua a través del suelo.</a:t>
            </a:r>
            <a:endParaRPr lang="es-PE" sz="1400" dirty="0"/>
          </a:p>
        </p:txBody>
      </p:sp>
      <p:pic>
        <p:nvPicPr>
          <p:cNvPr id="2050" name="Picture 2">
            <a:extLst>
              <a:ext uri="{FF2B5EF4-FFF2-40B4-BE49-F238E27FC236}">
                <a16:creationId xmlns:a16="http://schemas.microsoft.com/office/drawing/2014/main" id="{C4AD6284-3653-7E78-D004-61CF3CFCE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92" y="2656437"/>
            <a:ext cx="4557203" cy="31063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BF7A1DE-C19E-B26A-6782-ADD112449490}"/>
              </a:ext>
            </a:extLst>
          </p:cNvPr>
          <p:cNvSpPr txBox="1"/>
          <p:nvPr/>
        </p:nvSpPr>
        <p:spPr>
          <a:xfrm>
            <a:off x="5457502" y="2656437"/>
            <a:ext cx="6094562" cy="3323987"/>
          </a:xfrm>
          <a:prstGeom prst="rect">
            <a:avLst/>
          </a:prstGeom>
          <a:noFill/>
        </p:spPr>
        <p:txBody>
          <a:bodyPr wrap="square">
            <a:spAutoFit/>
          </a:bodyPr>
          <a:lstStyle/>
          <a:p>
            <a:pPr algn="just"/>
            <a:r>
              <a:rPr lang="es-MX" sz="1400" b="0" i="0" dirty="0">
                <a:solidFill>
                  <a:srgbClr val="2A3139"/>
                </a:solidFill>
                <a:effectLst/>
                <a:latin typeface="Times New Roman" panose="02020603050405020304" pitchFamily="18" charset="0"/>
                <a:cs typeface="Times New Roman" panose="02020603050405020304" pitchFamily="18" charset="0"/>
              </a:rPr>
              <a:t>Existen cuatro grandes clases texturales para clasificar los suelos:</a:t>
            </a:r>
          </a:p>
          <a:p>
            <a:pPr algn="just"/>
            <a:r>
              <a:rPr lang="es-MX" sz="1400" b="0" i="0" dirty="0">
                <a:solidFill>
                  <a:srgbClr val="2A3139"/>
                </a:solidFill>
                <a:effectLst/>
                <a:latin typeface="Times New Roman" panose="02020603050405020304" pitchFamily="18" charset="0"/>
                <a:cs typeface="Times New Roman" panose="02020603050405020304" pitchFamily="18" charset="0"/>
              </a:rPr>
              <a:t>► </a:t>
            </a:r>
            <a:r>
              <a:rPr lang="es-MX" sz="1400" b="1" i="0" dirty="0">
                <a:solidFill>
                  <a:srgbClr val="2A3139"/>
                </a:solidFill>
                <a:effectLst/>
                <a:latin typeface="Times New Roman" panose="02020603050405020304" pitchFamily="18" charset="0"/>
                <a:cs typeface="Times New Roman" panose="02020603050405020304" pitchFamily="18" charset="0"/>
              </a:rPr>
              <a:t>Suelos Arenosos:</a:t>
            </a:r>
            <a:r>
              <a:rPr lang="es-MX" sz="1400" b="0" i="0" dirty="0">
                <a:solidFill>
                  <a:srgbClr val="2A3139"/>
                </a:solidFill>
                <a:effectLst/>
                <a:latin typeface="Times New Roman" panose="02020603050405020304" pitchFamily="18" charset="0"/>
                <a:cs typeface="Times New Roman" panose="02020603050405020304" pitchFamily="18" charset="0"/>
              </a:rPr>
              <a:t> Compuestos principalmente por partículas de arena, que se pueden apreciar a simple vista. Las partículas se separan con facilidad, se saturan con poca agua y se seca rápidamente al aire. Poca adhesividad.</a:t>
            </a:r>
          </a:p>
          <a:p>
            <a:pPr algn="just"/>
            <a:r>
              <a:rPr lang="es-MX" sz="1400" b="0" i="0" dirty="0">
                <a:solidFill>
                  <a:srgbClr val="2A3139"/>
                </a:solidFill>
                <a:effectLst/>
                <a:latin typeface="Times New Roman" panose="02020603050405020304" pitchFamily="18" charset="0"/>
                <a:cs typeface="Times New Roman" panose="02020603050405020304" pitchFamily="18" charset="0"/>
              </a:rPr>
              <a:t>► </a:t>
            </a:r>
            <a:r>
              <a:rPr lang="es-MX" sz="1400" b="1" i="0" dirty="0">
                <a:solidFill>
                  <a:srgbClr val="2A3139"/>
                </a:solidFill>
                <a:effectLst/>
                <a:latin typeface="Times New Roman" panose="02020603050405020304" pitchFamily="18" charset="0"/>
                <a:cs typeface="Times New Roman" panose="02020603050405020304" pitchFamily="18" charset="0"/>
              </a:rPr>
              <a:t>Suelos Limosos:</a:t>
            </a:r>
            <a:r>
              <a:rPr lang="es-MX" sz="1400" b="0" i="0" dirty="0">
                <a:solidFill>
                  <a:srgbClr val="2A3139"/>
                </a:solidFill>
                <a:effectLst/>
                <a:latin typeface="Times New Roman" panose="02020603050405020304" pitchFamily="18" charset="0"/>
                <a:cs typeface="Times New Roman" panose="02020603050405020304" pitchFamily="18" charset="0"/>
              </a:rPr>
              <a:t> Compuestos mayormente por partículas más grandes que la arcilla, pero 50 veces más pequeñas que las de arena. Su aspecto en seco es como polvo (talco) y cuando se humedece es suave. Cuando está humedecido es adhesivo, pero no retiene el agua por mucho tiempo.</a:t>
            </a:r>
          </a:p>
          <a:p>
            <a:pPr algn="just"/>
            <a:r>
              <a:rPr lang="es-MX" sz="1400" b="0" i="0" dirty="0">
                <a:solidFill>
                  <a:srgbClr val="2A3139"/>
                </a:solidFill>
                <a:effectLst/>
                <a:latin typeface="Times New Roman" panose="02020603050405020304" pitchFamily="18" charset="0"/>
                <a:cs typeface="Times New Roman" panose="02020603050405020304" pitchFamily="18" charset="0"/>
              </a:rPr>
              <a:t>► </a:t>
            </a:r>
            <a:r>
              <a:rPr lang="es-MX" sz="1400" b="1" i="0" dirty="0">
                <a:solidFill>
                  <a:srgbClr val="2A3139"/>
                </a:solidFill>
                <a:effectLst/>
                <a:latin typeface="Times New Roman" panose="02020603050405020304" pitchFamily="18" charset="0"/>
                <a:cs typeface="Times New Roman" panose="02020603050405020304" pitchFamily="18" charset="0"/>
              </a:rPr>
              <a:t>Suelos Arcillosos:</a:t>
            </a:r>
            <a:r>
              <a:rPr lang="es-MX" sz="1400" b="0" i="0" dirty="0">
                <a:solidFill>
                  <a:srgbClr val="2A3139"/>
                </a:solidFill>
                <a:effectLst/>
                <a:latin typeface="Times New Roman" panose="02020603050405020304" pitchFamily="18" charset="0"/>
                <a:cs typeface="Times New Roman" panose="02020603050405020304" pitchFamily="18" charset="0"/>
              </a:rPr>
              <a:t> Están compuestos principalmente de arcilla, que son silicatos de aluminio y otros cationes. Son suelos que cuando se humedecen se vuelven muy plásticos, retienen mucha agua. Cuando se secan quedan muy cohesionados y es difícil de disgregar.</a:t>
            </a:r>
          </a:p>
          <a:p>
            <a:pPr algn="just"/>
            <a:r>
              <a:rPr lang="es-MX" sz="1400" b="0" i="0" dirty="0">
                <a:solidFill>
                  <a:srgbClr val="2A3139"/>
                </a:solidFill>
                <a:effectLst/>
                <a:latin typeface="Times New Roman" panose="02020603050405020304" pitchFamily="18" charset="0"/>
                <a:cs typeface="Times New Roman" panose="02020603050405020304" pitchFamily="18" charset="0"/>
              </a:rPr>
              <a:t>► </a:t>
            </a:r>
            <a:r>
              <a:rPr lang="es-MX" sz="1400" b="1" i="0" dirty="0">
                <a:solidFill>
                  <a:srgbClr val="2A3139"/>
                </a:solidFill>
                <a:effectLst/>
                <a:latin typeface="Times New Roman" panose="02020603050405020304" pitchFamily="18" charset="0"/>
                <a:cs typeface="Times New Roman" panose="02020603050405020304" pitchFamily="18" charset="0"/>
              </a:rPr>
              <a:t>Suelos Francos:</a:t>
            </a:r>
            <a:r>
              <a:rPr lang="es-MX" sz="1400" b="0" i="0" dirty="0">
                <a:solidFill>
                  <a:srgbClr val="2A3139"/>
                </a:solidFill>
                <a:effectLst/>
                <a:latin typeface="Times New Roman" panose="02020603050405020304" pitchFamily="18" charset="0"/>
                <a:cs typeface="Times New Roman" panose="02020603050405020304" pitchFamily="18" charset="0"/>
              </a:rPr>
              <a:t> Nos referimos a tipos que son mezclas de varios tipos de materiales y que presentan propiedades mixtas con respecto a las mencionadas anteriormente.</a:t>
            </a:r>
          </a:p>
        </p:txBody>
      </p:sp>
    </p:spTree>
    <p:extLst>
      <p:ext uri="{BB962C8B-B14F-4D97-AF65-F5344CB8AC3E}">
        <p14:creationId xmlns:p14="http://schemas.microsoft.com/office/powerpoint/2010/main" val="1386121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3A83E9D-6EB7-9397-41E9-02449AFBAE1C}"/>
              </a:ext>
            </a:extLst>
          </p:cNvPr>
          <p:cNvSpPr>
            <a:spLocks noChangeArrowheads="1"/>
          </p:cNvSpPr>
          <p:nvPr/>
        </p:nvSpPr>
        <p:spPr bwMode="auto">
          <a:xfrm>
            <a:off x="1196411" y="1295334"/>
            <a:ext cx="102122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600" b="1" i="0" u="none" strike="noStrike" cap="none" normalizeH="0" baseline="0" dirty="0">
                <a:ln>
                  <a:noFill/>
                </a:ln>
                <a:solidFill>
                  <a:srgbClr val="0070C0"/>
                </a:solidFill>
                <a:effectLst/>
                <a:latin typeface="Arial Black" panose="020B0A04020102020204" pitchFamily="34" charset="0"/>
                <a:ea typeface="Calibri" panose="020F0502020204030204" pitchFamily="34" charset="0"/>
                <a:cs typeface="Times New Roman" panose="02020603050405020304" pitchFamily="18" charset="0"/>
              </a:rPr>
              <a:t>Textura</a:t>
            </a:r>
            <a:endParaRPr kumimoji="0" lang="es-PE" altLang="es-PE" sz="1600" b="0" i="0" u="none" strike="noStrike" cap="none" normalizeH="0" baseline="0" dirty="0">
              <a:ln>
                <a:noFill/>
              </a:ln>
              <a:solidFill>
                <a:srgbClr val="0070C0"/>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07A0B7F7-BC66-B27D-564E-09AC1ED891D2}"/>
              </a:ext>
            </a:extLst>
          </p:cNvPr>
          <p:cNvSpPr txBox="1"/>
          <p:nvPr/>
        </p:nvSpPr>
        <p:spPr>
          <a:xfrm>
            <a:off x="1514764" y="1769356"/>
            <a:ext cx="9782775"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Está constituida por las proporciones de la arcilla, limo y arena, en partículas de hasta 2 mm de diámetro. Se considera la textura dominante en los primeros 100 cm de profundidad.</a:t>
            </a:r>
            <a:endParaRPr kumimoji="0" lang="es-PE" altLang="es-PE" sz="1050" b="0" i="0" u="none" strike="noStrike" cap="none" normalizeH="0" baseline="0" dirty="0">
              <a:ln>
                <a:noFill/>
              </a:ln>
              <a:solidFill>
                <a:schemeClr val="tx1"/>
              </a:solidFill>
              <a:effectLst/>
            </a:endParaRPr>
          </a:p>
        </p:txBody>
      </p:sp>
      <p:graphicFrame>
        <p:nvGraphicFramePr>
          <p:cNvPr id="10" name="Tabla 9">
            <a:extLst>
              <a:ext uri="{FF2B5EF4-FFF2-40B4-BE49-F238E27FC236}">
                <a16:creationId xmlns:a16="http://schemas.microsoft.com/office/drawing/2014/main" id="{FB0BD552-30CB-93BD-3697-1C80D19BE2D6}"/>
              </a:ext>
            </a:extLst>
          </p:cNvPr>
          <p:cNvGraphicFramePr>
            <a:graphicFrameLocks noGrp="1"/>
          </p:cNvGraphicFramePr>
          <p:nvPr>
            <p:extLst>
              <p:ext uri="{D42A27DB-BD31-4B8C-83A1-F6EECF244321}">
                <p14:modId xmlns:p14="http://schemas.microsoft.com/office/powerpoint/2010/main" val="178137355"/>
              </p:ext>
            </p:extLst>
          </p:nvPr>
        </p:nvGraphicFramePr>
        <p:xfrm>
          <a:off x="2985551" y="2560398"/>
          <a:ext cx="6290563" cy="2502097"/>
        </p:xfrm>
        <a:graphic>
          <a:graphicData uri="http://schemas.openxmlformats.org/drawingml/2006/table">
            <a:tbl>
              <a:tblPr firstRow="1" firstCol="1" lastRow="1" lastCol="1" bandRow="1" bandCol="1"/>
              <a:tblGrid>
                <a:gridCol w="1613788">
                  <a:extLst>
                    <a:ext uri="{9D8B030D-6E8A-4147-A177-3AD203B41FA5}">
                      <a16:colId xmlns:a16="http://schemas.microsoft.com/office/drawing/2014/main" val="3511912881"/>
                    </a:ext>
                  </a:extLst>
                </a:gridCol>
                <a:gridCol w="1800225">
                  <a:extLst>
                    <a:ext uri="{9D8B030D-6E8A-4147-A177-3AD203B41FA5}">
                      <a16:colId xmlns:a16="http://schemas.microsoft.com/office/drawing/2014/main" val="952229350"/>
                    </a:ext>
                  </a:extLst>
                </a:gridCol>
                <a:gridCol w="2876550">
                  <a:extLst>
                    <a:ext uri="{9D8B030D-6E8A-4147-A177-3AD203B41FA5}">
                      <a16:colId xmlns:a16="http://schemas.microsoft.com/office/drawing/2014/main" val="2396265926"/>
                    </a:ext>
                  </a:extLst>
                </a:gridCol>
              </a:tblGrid>
              <a:tr h="140970">
                <a:tc>
                  <a:txBody>
                    <a:bodyPr/>
                    <a:lstStyle/>
                    <a:p>
                      <a:pPr algn="ctr">
                        <a:lnSpc>
                          <a:spcPct val="115000"/>
                        </a:lnSpc>
                        <a:spcAft>
                          <a:spcPts val="800"/>
                        </a:spcAft>
                      </a:pPr>
                      <a:r>
                        <a:rPr lang="es-ES" sz="1200" b="1" kern="100" dirty="0">
                          <a:effectLst/>
                          <a:latin typeface="Arial" panose="020B0604020202020204" pitchFamily="34" charset="0"/>
                          <a:ea typeface="Arial" panose="020B0604020202020204" pitchFamily="34" charset="0"/>
                          <a:cs typeface="Arial" panose="020B0604020202020204" pitchFamily="34" charset="0"/>
                        </a:rPr>
                        <a:t>Símbolo</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solidFill>
                      <a:srgbClr val="92D050"/>
                    </a:solidFill>
                  </a:tcPr>
                </a:tc>
                <a:tc>
                  <a:txBody>
                    <a:bodyPr/>
                    <a:lstStyle/>
                    <a:p>
                      <a:pPr algn="ctr">
                        <a:lnSpc>
                          <a:spcPct val="115000"/>
                        </a:lnSpc>
                        <a:spcAft>
                          <a:spcPts val="800"/>
                        </a:spcAft>
                      </a:pPr>
                      <a:r>
                        <a:rPr lang="es-ES" sz="1200" b="1" kern="100" dirty="0">
                          <a:effectLst/>
                          <a:latin typeface="Arial" panose="020B0604020202020204" pitchFamily="34" charset="0"/>
                          <a:ea typeface="Arial" panose="020B0604020202020204" pitchFamily="34" charset="0"/>
                          <a:cs typeface="Arial" panose="020B0604020202020204" pitchFamily="34" charset="0"/>
                        </a:rPr>
                        <a:t>Grupo</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solidFill>
                      <a:srgbClr val="92D050"/>
                    </a:solidFill>
                  </a:tcPr>
                </a:tc>
                <a:tc>
                  <a:txBody>
                    <a:bodyPr/>
                    <a:lstStyle/>
                    <a:p>
                      <a:pPr algn="ctr">
                        <a:lnSpc>
                          <a:spcPct val="115000"/>
                        </a:lnSpc>
                        <a:spcAft>
                          <a:spcPts val="800"/>
                        </a:spcAft>
                      </a:pPr>
                      <a:r>
                        <a:rPr lang="es-ES" sz="1200" b="1" kern="100" dirty="0">
                          <a:effectLst/>
                          <a:latin typeface="Arial" panose="020B0604020202020204" pitchFamily="34" charset="0"/>
                          <a:ea typeface="Arial" panose="020B0604020202020204" pitchFamily="34" charset="0"/>
                          <a:cs typeface="Arial" panose="020B0604020202020204" pitchFamily="34" charset="0"/>
                        </a:rPr>
                        <a:t>Textura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solidFill>
                      <a:srgbClr val="92D050"/>
                    </a:solidFill>
                  </a:tcPr>
                </a:tc>
                <a:extLst>
                  <a:ext uri="{0D108BD9-81ED-4DB2-BD59-A6C34878D82A}">
                    <a16:rowId xmlns:a16="http://schemas.microsoft.com/office/drawing/2014/main" val="1393041912"/>
                  </a:ext>
                </a:extLst>
              </a:tr>
              <a:tr h="140970">
                <a:tc rowSpan="2">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G</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rowSpan="2">
                  <a:txBody>
                    <a:bodyPr/>
                    <a:lstStyle/>
                    <a:p>
                      <a:pPr algn="ct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Gruesa</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Arena (A)</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075442322"/>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Arena franca (AF)</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1568591704"/>
                  </a:ext>
                </a:extLst>
              </a:tr>
              <a:tr h="140970">
                <a:tc>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MG</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gn="ct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Moderadamente Gruesa</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Franco arenosa (FA)</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1443824126"/>
                  </a:ext>
                </a:extLst>
              </a:tr>
              <a:tr h="140970">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M</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Media</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Franca (F)</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047974750"/>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Franca limosa (FL)</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099589628"/>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Limo (L)</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1921817386"/>
                  </a:ext>
                </a:extLst>
              </a:tr>
              <a:tr h="140970">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MF</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Moderadamente Fina</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Franco arcillosa (FAr)</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86074371"/>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Franco arcillo arenosa (</a:t>
                      </a:r>
                      <a:r>
                        <a:rPr lang="es-ES" sz="1200" kern="100" dirty="0" err="1">
                          <a:effectLst/>
                          <a:latin typeface="Arial" panose="020B0604020202020204" pitchFamily="34" charset="0"/>
                          <a:ea typeface="Arial" panose="020B0604020202020204" pitchFamily="34" charset="0"/>
                          <a:cs typeface="Arial" panose="020B0604020202020204" pitchFamily="34" charset="0"/>
                        </a:rPr>
                        <a:t>FArA</a:t>
                      </a:r>
                      <a:r>
                        <a:rPr lang="es-ES" sz="1200" kern="100" dirty="0">
                          <a:effectLst/>
                          <a:latin typeface="Arial" panose="020B0604020202020204" pitchFamily="34" charset="0"/>
                          <a:ea typeface="Arial" panose="020B0604020202020204" pitchFamily="34" charset="0"/>
                          <a:cs typeface="Arial" panose="020B0604020202020204" pitchFamily="34" charset="0"/>
                        </a:rPr>
                        <a:t>)</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651605080"/>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Franco arcillo limosa (FArL)</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610033739"/>
                  </a:ext>
                </a:extLst>
              </a:tr>
              <a:tr h="140970">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F</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rowSpan="3">
                  <a:txBody>
                    <a:bodyPr/>
                    <a:lstStyle/>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 </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Fina</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Arcillo arenosa (ArA)</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473880492"/>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a:effectLst/>
                          <a:latin typeface="Arial" panose="020B0604020202020204" pitchFamily="34" charset="0"/>
                          <a:ea typeface="Arial" panose="020B0604020202020204" pitchFamily="34" charset="0"/>
                          <a:cs typeface="Arial" panose="020B0604020202020204" pitchFamily="34" charset="0"/>
                        </a:rPr>
                        <a:t>Arcillo limosa (ArL)</a:t>
                      </a:r>
                      <a:endParaRPr lang="es-PE" sz="12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1374757284"/>
                  </a:ext>
                </a:extLst>
              </a:tr>
              <a:tr h="140970">
                <a:tc vMerge="1">
                  <a:txBody>
                    <a:bodyPr/>
                    <a:lstStyle/>
                    <a:p>
                      <a:endParaRPr lang="es-PE"/>
                    </a:p>
                  </a:txBody>
                  <a:tcPr/>
                </a:tc>
                <a:tc vMerge="1">
                  <a:txBody>
                    <a:bodyPr/>
                    <a:lstStyle/>
                    <a:p>
                      <a:endParaRPr lang="es-PE"/>
                    </a:p>
                  </a:txBody>
                  <a:tcPr/>
                </a:tc>
                <a:tc>
                  <a:txBody>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Arial" panose="020B0604020202020204" pitchFamily="34" charset="0"/>
                        </a:rPr>
                        <a:t>Arcilla (Ar)</a:t>
                      </a:r>
                      <a:endParaRPr lang="es-PE" sz="12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2015532618"/>
                  </a:ext>
                </a:extLst>
              </a:tr>
            </a:tbl>
          </a:graphicData>
        </a:graphic>
      </p:graphicFrame>
      <p:sp>
        <p:nvSpPr>
          <p:cNvPr id="4" name="CuadroTexto 3">
            <a:extLst>
              <a:ext uri="{FF2B5EF4-FFF2-40B4-BE49-F238E27FC236}">
                <a16:creationId xmlns:a16="http://schemas.microsoft.com/office/drawing/2014/main" id="{BF928CCE-F06C-3D14-FA57-F191E14C611B}"/>
              </a:ext>
            </a:extLst>
          </p:cNvPr>
          <p:cNvSpPr txBox="1"/>
          <p:nvPr/>
        </p:nvSpPr>
        <p:spPr>
          <a:xfrm>
            <a:off x="1611085" y="5268762"/>
            <a:ext cx="9039497" cy="291042"/>
          </a:xfrm>
          <a:prstGeom prst="rect">
            <a:avLst/>
          </a:prstGeom>
          <a:noFill/>
        </p:spPr>
        <p:txBody>
          <a:bodyPr wrap="square">
            <a:spAutoFit/>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Times New Roman" panose="02020603050405020304" pitchFamily="18" charset="0"/>
              </a:rPr>
              <a:t>REGLAMENTO DE CLASIFICACIÓN DE TIERRAS POR SU CAPACIDAD DE USO MAYOR 2022, DS </a:t>
            </a:r>
            <a:r>
              <a:rPr lang="es-ES" sz="1200" kern="100" dirty="0" err="1">
                <a:effectLst/>
                <a:latin typeface="Arial" panose="020B0604020202020204" pitchFamily="34" charset="0"/>
                <a:ea typeface="Arial" panose="020B0604020202020204" pitchFamily="34" charset="0"/>
                <a:cs typeface="Times New Roman" panose="02020603050405020304" pitchFamily="18" charset="0"/>
              </a:rPr>
              <a:t>N°</a:t>
            </a:r>
            <a:r>
              <a:rPr lang="es-ES" sz="1200" kern="100" dirty="0">
                <a:effectLst/>
                <a:latin typeface="Arial" panose="020B0604020202020204" pitchFamily="34" charset="0"/>
                <a:ea typeface="Arial" panose="020B0604020202020204" pitchFamily="34" charset="0"/>
                <a:cs typeface="Times New Roman" panose="02020603050405020304" pitchFamily="18" charset="0"/>
              </a:rPr>
              <a:t> 005-2022-MIDAGRI</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2098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iangulo Textura Suelo">
            <a:extLst>
              <a:ext uri="{FF2B5EF4-FFF2-40B4-BE49-F238E27FC236}">
                <a16:creationId xmlns:a16="http://schemas.microsoft.com/office/drawing/2014/main" id="{C12C8CF1-A4EB-6D5B-D6E4-01D6DC04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93" y="1347231"/>
            <a:ext cx="4717212" cy="471721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92757E6-AC80-11A1-9ACD-3EABA9F41349}"/>
              </a:ext>
            </a:extLst>
          </p:cNvPr>
          <p:cNvSpPr txBox="1"/>
          <p:nvPr/>
        </p:nvSpPr>
        <p:spPr>
          <a:xfrm>
            <a:off x="5796088" y="1706900"/>
            <a:ext cx="5292162" cy="1600438"/>
          </a:xfrm>
          <a:prstGeom prst="rect">
            <a:avLst/>
          </a:prstGeom>
          <a:noFill/>
        </p:spPr>
        <p:txBody>
          <a:bodyPr wrap="square">
            <a:spAutoFit/>
          </a:bodyPr>
          <a:lstStyle/>
          <a:p>
            <a:pPr algn="just"/>
            <a:r>
              <a:rPr lang="es-MX" sz="1400" b="0" i="0" dirty="0">
                <a:solidFill>
                  <a:srgbClr val="2A3139"/>
                </a:solidFill>
                <a:effectLst/>
                <a:latin typeface="Times New Roman" panose="02020603050405020304" pitchFamily="18" charset="0"/>
                <a:ea typeface="NSimSun" panose="02010609030101010101" pitchFamily="49" charset="-122"/>
                <a:cs typeface="Times New Roman" panose="02020603050405020304" pitchFamily="18" charset="0"/>
              </a:rPr>
              <a:t>La </a:t>
            </a:r>
            <a:r>
              <a:rPr lang="es-MX" sz="1400" b="1" i="0" dirty="0">
                <a:solidFill>
                  <a:srgbClr val="2A3139"/>
                </a:solidFill>
                <a:effectLst/>
                <a:latin typeface="Times New Roman" panose="02020603050405020304" pitchFamily="18" charset="0"/>
                <a:ea typeface="NSimSun" panose="02010609030101010101" pitchFamily="49" charset="-122"/>
                <a:cs typeface="Times New Roman" panose="02020603050405020304" pitchFamily="18" charset="0"/>
              </a:rPr>
              <a:t>USDA </a:t>
            </a:r>
            <a:r>
              <a:rPr lang="es-MX" sz="1400" b="0" i="0" dirty="0">
                <a:solidFill>
                  <a:srgbClr val="2A3139"/>
                </a:solidFill>
                <a:effectLst/>
                <a:latin typeface="Times New Roman" panose="02020603050405020304" pitchFamily="18" charset="0"/>
                <a:ea typeface="NSimSun" panose="02010609030101010101" pitchFamily="49" charset="-122"/>
                <a:cs typeface="Times New Roman" panose="02020603050405020304" pitchFamily="18" charset="0"/>
              </a:rPr>
              <a:t>(Departamento de agricultura de Estados Unidos) estableció un método de clasificación de los suelos desde el punto de vista de clases texturales que es aceptado hoy en día de forma generalizada.</a:t>
            </a:r>
          </a:p>
          <a:p>
            <a:pPr algn="just"/>
            <a:r>
              <a:rPr lang="es-MX" sz="1400" b="0" i="0" dirty="0">
                <a:solidFill>
                  <a:srgbClr val="2A3139"/>
                </a:solidFill>
                <a:effectLst/>
                <a:latin typeface="Times New Roman" panose="02020603050405020304" pitchFamily="18" charset="0"/>
                <a:ea typeface="NSimSun" panose="02010609030101010101" pitchFamily="49" charset="-122"/>
                <a:cs typeface="Times New Roman" panose="02020603050405020304" pitchFamily="18" charset="0"/>
              </a:rPr>
              <a:t>Una vez conocidas las proporciones de arena, limo y arcilla, se puede usar el triángulo textural para obtener una clasificación del suelo. Como hemos dicho, esta clasificación nos va a dar unas pautas sobre el manejo y el comportamiento hídrico del suelo.</a:t>
            </a:r>
          </a:p>
        </p:txBody>
      </p:sp>
      <p:sp>
        <p:nvSpPr>
          <p:cNvPr id="2" name="CuadroTexto 1">
            <a:extLst>
              <a:ext uri="{FF2B5EF4-FFF2-40B4-BE49-F238E27FC236}">
                <a16:creationId xmlns:a16="http://schemas.microsoft.com/office/drawing/2014/main" id="{B0729958-9225-B073-C12D-0D56BCD0303C}"/>
              </a:ext>
            </a:extLst>
          </p:cNvPr>
          <p:cNvSpPr txBox="1"/>
          <p:nvPr/>
        </p:nvSpPr>
        <p:spPr>
          <a:xfrm>
            <a:off x="5796088" y="3705837"/>
            <a:ext cx="5292162" cy="2246769"/>
          </a:xfrm>
          <a:prstGeom prst="rect">
            <a:avLst/>
          </a:prstGeom>
          <a:noFill/>
        </p:spPr>
        <p:txBody>
          <a:bodyPr wrap="square">
            <a:spAutoFit/>
          </a:bodyPr>
          <a:lstStyle/>
          <a:p>
            <a:pPr algn="just"/>
            <a:r>
              <a:rPr lang="es-MX" sz="1400" b="0" i="0" dirty="0">
                <a:effectLst/>
                <a:latin typeface="Times New Roman" panose="02020603050405020304" pitchFamily="18" charset="0"/>
                <a:cs typeface="Times New Roman" panose="02020603050405020304" pitchFamily="18" charset="0"/>
              </a:rPr>
              <a:t>La determinación de la textura por parte del laboratorio ha de ser precisa, ya que muchas de las características del suelo dependen de la misma:</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Capacidad de Drenaje.</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Capacidad de Retención de Agua. </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Aireación.</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Susceptibilidad a la erosión.</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Capacidad de contener materia orgánica. </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Capacidad de Intercambio Catiónico (CIC)</a:t>
            </a:r>
          </a:p>
          <a:p>
            <a:pPr marL="285750" indent="-285750" algn="l">
              <a:buFont typeface="Wingdings" panose="05000000000000000000" pitchFamily="2" charset="2"/>
              <a:buChar char="ü"/>
            </a:pPr>
            <a:r>
              <a:rPr lang="es-MX" sz="1400" b="0" i="0" dirty="0">
                <a:effectLst/>
                <a:latin typeface="Times New Roman" panose="02020603050405020304" pitchFamily="18" charset="0"/>
                <a:cs typeface="Times New Roman" panose="02020603050405020304" pitchFamily="18" charset="0"/>
              </a:rPr>
              <a:t>Capacidad de amortiguación de pH.</a:t>
            </a:r>
          </a:p>
        </p:txBody>
      </p:sp>
    </p:spTree>
    <p:extLst>
      <p:ext uri="{BB962C8B-B14F-4D97-AF65-F5344CB8AC3E}">
        <p14:creationId xmlns:p14="http://schemas.microsoft.com/office/powerpoint/2010/main" val="4032664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40DB5-7E8E-D529-1849-68B22282E11A}"/>
              </a:ext>
            </a:extLst>
          </p:cNvPr>
          <p:cNvSpPr txBox="1">
            <a:spLocks/>
          </p:cNvSpPr>
          <p:nvPr/>
        </p:nvSpPr>
        <p:spPr>
          <a:xfrm>
            <a:off x="2222720" y="1472296"/>
            <a:ext cx="8294484" cy="6149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lnSpc>
                <a:spcPct val="100000"/>
              </a:lnSpc>
            </a:pPr>
            <a:r>
              <a:rPr lang="es-MX" sz="2800" dirty="0">
                <a:ln w="19050">
                  <a:noFill/>
                </a:ln>
                <a:solidFill>
                  <a:srgbClr val="0070C0"/>
                </a:solidFill>
                <a:latin typeface="Arial Black" panose="020B0A04020102020204" pitchFamily="34" charset="0"/>
                <a:cs typeface="Aharoni" panose="02010803020104030203" pitchFamily="2" charset="-79"/>
              </a:rPr>
              <a:t>Suelo</a:t>
            </a:r>
            <a:endParaRPr lang="es-PE" sz="2800" dirty="0">
              <a:ln w="19050">
                <a:noFill/>
              </a:ln>
              <a:solidFill>
                <a:srgbClr val="0070C0"/>
              </a:solidFill>
              <a:latin typeface="Arial Black" panose="020B0A04020102020204" pitchFamily="34" charset="0"/>
              <a:cs typeface="Aharoni" panose="02010803020104030203" pitchFamily="2" charset="-79"/>
            </a:endParaRPr>
          </a:p>
        </p:txBody>
      </p:sp>
      <p:sp>
        <p:nvSpPr>
          <p:cNvPr id="5" name="CuadroTexto 4">
            <a:extLst>
              <a:ext uri="{FF2B5EF4-FFF2-40B4-BE49-F238E27FC236}">
                <a16:creationId xmlns:a16="http://schemas.microsoft.com/office/drawing/2014/main" id="{9A4EE52E-FA39-9AE7-49BB-EFE9F0B4662C}"/>
              </a:ext>
            </a:extLst>
          </p:cNvPr>
          <p:cNvSpPr txBox="1"/>
          <p:nvPr/>
        </p:nvSpPr>
        <p:spPr>
          <a:xfrm>
            <a:off x="1912620" y="2198190"/>
            <a:ext cx="3536835" cy="2062103"/>
          </a:xfrm>
          <a:prstGeom prst="rect">
            <a:avLst/>
          </a:prstGeom>
          <a:noFill/>
        </p:spPr>
        <p:txBody>
          <a:bodyPr wrap="square">
            <a:spAutoFit/>
          </a:bodyPr>
          <a:lstStyle/>
          <a:p>
            <a:pPr algn="just"/>
            <a:r>
              <a:rPr lang="es-MX" sz="1600" b="0" i="0" dirty="0">
                <a:solidFill>
                  <a:srgbClr val="2A3139"/>
                </a:solidFill>
                <a:effectLst/>
                <a:latin typeface="nunito sans" panose="020F0502020204030204" pitchFamily="2" charset="0"/>
              </a:rPr>
              <a:t>El medio natura para el crecimiento de las plantas. También se hay definido como un cuerpo natural que consiste en capas de suelo (horizontes del suelo) compuestas de materiales de minerales meteorizados, materiales orgánicas, aire y agua.</a:t>
            </a:r>
            <a:endParaRPr lang="es-PE" sz="1600" dirty="0"/>
          </a:p>
        </p:txBody>
      </p:sp>
      <p:pic>
        <p:nvPicPr>
          <p:cNvPr id="4" name="Imagen 3">
            <a:extLst>
              <a:ext uri="{FF2B5EF4-FFF2-40B4-BE49-F238E27FC236}">
                <a16:creationId xmlns:a16="http://schemas.microsoft.com/office/drawing/2014/main" id="{F312951E-0969-0B0C-A5A9-F768E8E8EF1C}"/>
              </a:ext>
            </a:extLst>
          </p:cNvPr>
          <p:cNvPicPr>
            <a:picLocks noChangeAspect="1"/>
          </p:cNvPicPr>
          <p:nvPr/>
        </p:nvPicPr>
        <p:blipFill rotWithShape="1">
          <a:blip r:embed="rId2"/>
          <a:srcRect l="9243" t="37441" r="57197" b="22693"/>
          <a:stretch/>
        </p:blipFill>
        <p:spPr>
          <a:xfrm>
            <a:off x="6187671" y="2087232"/>
            <a:ext cx="5626375" cy="3759386"/>
          </a:xfrm>
          <a:prstGeom prst="rect">
            <a:avLst/>
          </a:prstGeom>
        </p:spPr>
      </p:pic>
    </p:spTree>
    <p:extLst>
      <p:ext uri="{BB962C8B-B14F-4D97-AF65-F5344CB8AC3E}">
        <p14:creationId xmlns:p14="http://schemas.microsoft.com/office/powerpoint/2010/main" val="17151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1E14683-6363-1194-056A-0F5D3B2DBE5C}"/>
              </a:ext>
            </a:extLst>
          </p:cNvPr>
          <p:cNvSpPr txBox="1"/>
          <p:nvPr/>
        </p:nvSpPr>
        <p:spPr>
          <a:xfrm>
            <a:off x="2971800" y="1381703"/>
            <a:ext cx="6094602"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rPr>
              <a:t>pH es el Potencial de Hidrógeno</a:t>
            </a:r>
            <a:endParaRPr lang="es-PE"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26585B78-C42E-2E7D-4564-155BE28B7B5E}"/>
              </a:ext>
            </a:extLst>
          </p:cNvPr>
          <p:cNvSpPr txBox="1"/>
          <p:nvPr/>
        </p:nvSpPr>
        <p:spPr>
          <a:xfrm>
            <a:off x="1384183" y="1862334"/>
            <a:ext cx="9714452" cy="2128788"/>
          </a:xfrm>
          <a:prstGeom prst="rect">
            <a:avLst/>
          </a:prstGeom>
          <a:noFill/>
        </p:spPr>
        <p:txBody>
          <a:bodyPr wrap="square">
            <a:spAutoFit/>
          </a:bodyPr>
          <a:lstStyle/>
          <a:p>
            <a:pPr algn="just">
              <a:lnSpc>
                <a:spcPct val="107000"/>
              </a:lnSpc>
              <a:spcAft>
                <a:spcPts val="800"/>
              </a:spcAft>
            </a:pP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El pH del suelo es importante para la producción de alimentos agrícolas. Conocer el pH permite decidir el tipo de cultivo a sembrar y los fertilizantes a utilizar</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16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El pH normalmente lo medimos en una escala de 1 a 14. El uno sería el valor más ácido. El 14 el valor más alcalino. Y el 7 el valor neutro.</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1600" kern="100" dirty="0">
                <a:effectLst/>
                <a:latin typeface="Times New Roman" panose="02020603050405020304" pitchFamily="18" charset="0"/>
                <a:ea typeface="Calibri" panose="020F0502020204030204" pitchFamily="34" charset="0"/>
                <a:cs typeface="Times New Roman" panose="02020603050405020304" pitchFamily="18" charset="0"/>
              </a:rPr>
              <a:t>Es el grado de acidez o alcalinidad del suelo. El valor del pH utilizado para la determinación de la CTCUM será obtenido mediante promedio ponderado, considerando el espesor de los horizontes o capas del suelo y el valor de su respectivo pH, entre 15 y 50 cm de profundidad.</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descr="La escala de pH">
            <a:extLst>
              <a:ext uri="{FF2B5EF4-FFF2-40B4-BE49-F238E27FC236}">
                <a16:creationId xmlns:a16="http://schemas.microsoft.com/office/drawing/2014/main" id="{B6B229F1-6C57-2CE5-26F5-EB6D32D4AA05}"/>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12264" r="3159" b="13078"/>
          <a:stretch/>
        </p:blipFill>
        <p:spPr bwMode="auto">
          <a:xfrm>
            <a:off x="3571875" y="4066387"/>
            <a:ext cx="5048250" cy="1575435"/>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43E018F8-CF43-2706-D8E9-8D70D4595F44}"/>
              </a:ext>
            </a:extLst>
          </p:cNvPr>
          <p:cNvSpPr txBox="1"/>
          <p:nvPr/>
        </p:nvSpPr>
        <p:spPr>
          <a:xfrm>
            <a:off x="1384183" y="5717087"/>
            <a:ext cx="6094602" cy="265457"/>
          </a:xfrm>
          <a:prstGeom prst="rect">
            <a:avLst/>
          </a:prstGeom>
          <a:noFill/>
        </p:spPr>
        <p:txBody>
          <a:bodyPr wrap="square">
            <a:spAutoFit/>
          </a:bodyPr>
          <a:lstStyle/>
          <a:p>
            <a:pPr>
              <a:lnSpc>
                <a:spcPct val="107000"/>
              </a:lnSpc>
              <a:spcAft>
                <a:spcPts val="800"/>
              </a:spcAft>
            </a:pPr>
            <a:r>
              <a:rPr lang="es-PE" sz="1100" kern="100" dirty="0">
                <a:effectLst/>
                <a:latin typeface="Calibri" panose="020F0502020204030204" pitchFamily="34" charset="0"/>
                <a:ea typeface="Calibri" panose="020F0502020204030204" pitchFamily="34" charset="0"/>
                <a:cs typeface="Times New Roman" panose="02020603050405020304" pitchFamily="18" charset="0"/>
              </a:rPr>
              <a:t>Fuente: </a:t>
            </a:r>
            <a:r>
              <a:rPr lang="es-PE" sz="11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https://sgc-lab.com/que-es-el-ph-y-como-medirlo-en-el-cuerpo-el-agua-y-el-suelo/</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5080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1798CA8-65BF-B732-A22F-59D380CE6F17}"/>
              </a:ext>
            </a:extLst>
          </p:cNvPr>
          <p:cNvSpPr txBox="1"/>
          <p:nvPr/>
        </p:nvSpPr>
        <p:spPr>
          <a:xfrm>
            <a:off x="782623" y="1305973"/>
            <a:ext cx="10626754" cy="375552"/>
          </a:xfrm>
          <a:prstGeom prst="rect">
            <a:avLst/>
          </a:prstGeom>
          <a:noFill/>
        </p:spPr>
        <p:txBody>
          <a:bodyPr wrap="square">
            <a:spAutoFit/>
          </a:bodyPr>
          <a:lstStyle/>
          <a:p>
            <a:pPr lvl="0" algn="ctr">
              <a:lnSpc>
                <a:spcPct val="107000"/>
              </a:lnSpc>
              <a:spcAft>
                <a:spcPts val="800"/>
              </a:spcAft>
              <a:tabLst>
                <a:tab pos="540385" algn="l"/>
              </a:tabLst>
            </a:pPr>
            <a:r>
              <a:rPr lang="es-PE" sz="1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rPr>
              <a:t>Rangos de clasificación del pH</a:t>
            </a:r>
            <a:endParaRPr lang="es-PE" sz="2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D440C2E2-57C6-E97F-B428-6CD6B3909ED0}"/>
              </a:ext>
            </a:extLst>
          </p:cNvPr>
          <p:cNvSpPr txBox="1"/>
          <p:nvPr/>
        </p:nvSpPr>
        <p:spPr>
          <a:xfrm>
            <a:off x="901413" y="5466417"/>
            <a:ext cx="9729132" cy="274499"/>
          </a:xfrm>
          <a:prstGeom prst="rect">
            <a:avLst/>
          </a:prstGeom>
          <a:noFill/>
        </p:spPr>
        <p:txBody>
          <a:bodyPr wrap="square">
            <a:spAutoFit/>
          </a:bodyPr>
          <a:lstStyle/>
          <a:p>
            <a:pPr>
              <a:lnSpc>
                <a:spcPct val="115000"/>
              </a:lnSpc>
              <a:spcAft>
                <a:spcPts val="800"/>
              </a:spcAft>
            </a:pPr>
            <a:r>
              <a:rPr lang="es-ES" sz="1100" kern="100" dirty="0">
                <a:effectLst/>
                <a:latin typeface="Arial" panose="020B0604020202020204" pitchFamily="34" charset="0"/>
                <a:ea typeface="Arial" panose="020B0604020202020204" pitchFamily="34" charset="0"/>
                <a:cs typeface="Times New Roman" panose="02020603050405020304" pitchFamily="18" charset="0"/>
              </a:rPr>
              <a:t>Fuente: REGLAMENTO DE CLASIFICACIÓN DE TIERRAS POR SU CAPACIDAD DE USO MAYOR 2022, DS </a:t>
            </a:r>
            <a:r>
              <a:rPr lang="es-ES" sz="1100" kern="100" dirty="0" err="1">
                <a:effectLst/>
                <a:latin typeface="Arial" panose="020B0604020202020204" pitchFamily="34" charset="0"/>
                <a:ea typeface="Arial" panose="020B0604020202020204" pitchFamily="34" charset="0"/>
                <a:cs typeface="Times New Roman" panose="02020603050405020304" pitchFamily="18" charset="0"/>
              </a:rPr>
              <a:t>N°</a:t>
            </a:r>
            <a:r>
              <a:rPr lang="es-ES" sz="1100" kern="100" dirty="0">
                <a:effectLst/>
                <a:latin typeface="Arial" panose="020B0604020202020204" pitchFamily="34" charset="0"/>
                <a:ea typeface="Arial" panose="020B0604020202020204" pitchFamily="34" charset="0"/>
                <a:cs typeface="Times New Roman" panose="02020603050405020304" pitchFamily="18" charset="0"/>
              </a:rPr>
              <a:t> 005-2022-MIDAGRI</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84D0C15F-C9B3-DEB0-EF86-B1211A3F0560}"/>
              </a:ext>
            </a:extLst>
          </p:cNvPr>
          <p:cNvGraphicFramePr>
            <a:graphicFrameLocks noGrp="1"/>
          </p:cNvGraphicFramePr>
          <p:nvPr>
            <p:extLst>
              <p:ext uri="{D42A27DB-BD31-4B8C-83A1-F6EECF244321}">
                <p14:modId xmlns:p14="http://schemas.microsoft.com/office/powerpoint/2010/main" val="2177349818"/>
              </p:ext>
            </p:extLst>
          </p:nvPr>
        </p:nvGraphicFramePr>
        <p:xfrm>
          <a:off x="4004832" y="1813751"/>
          <a:ext cx="6921500" cy="3520440"/>
        </p:xfrm>
        <a:graphic>
          <a:graphicData uri="http://schemas.openxmlformats.org/drawingml/2006/table">
            <a:tbl>
              <a:tblPr firstRow="1" firstCol="1" lastRow="1" lastCol="1" bandRow="1" bandCol="1"/>
              <a:tblGrid>
                <a:gridCol w="1549400">
                  <a:extLst>
                    <a:ext uri="{9D8B030D-6E8A-4147-A177-3AD203B41FA5}">
                      <a16:colId xmlns:a16="http://schemas.microsoft.com/office/drawing/2014/main" val="1329876257"/>
                    </a:ext>
                  </a:extLst>
                </a:gridCol>
                <a:gridCol w="2070100">
                  <a:extLst>
                    <a:ext uri="{9D8B030D-6E8A-4147-A177-3AD203B41FA5}">
                      <a16:colId xmlns:a16="http://schemas.microsoft.com/office/drawing/2014/main" val="2985351033"/>
                    </a:ext>
                  </a:extLst>
                </a:gridCol>
                <a:gridCol w="3302000">
                  <a:extLst>
                    <a:ext uri="{9D8B030D-6E8A-4147-A177-3AD203B41FA5}">
                      <a16:colId xmlns:a16="http://schemas.microsoft.com/office/drawing/2014/main" val="4243503450"/>
                    </a:ext>
                  </a:extLst>
                </a:gridCol>
              </a:tblGrid>
              <a:tr h="274320">
                <a:tc>
                  <a:txBody>
                    <a:bodyPr/>
                    <a:lstStyle/>
                    <a:p>
                      <a:pPr algn="ctr" rtl="0" fontAlgn="ctr"/>
                      <a:r>
                        <a:rPr lang="es-PE" sz="1100" b="1" i="0" u="none" strike="noStrike">
                          <a:solidFill>
                            <a:srgbClr val="000000"/>
                          </a:solidFill>
                          <a:effectLst/>
                          <a:latin typeface="Calibri" panose="020F0502020204030204" pitchFamily="34" charset="0"/>
                        </a:rPr>
                        <a:t>Rangos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rtl="0" fontAlgn="ctr"/>
                      <a:r>
                        <a:rPr lang="es-PE" sz="1100" b="1" i="0" u="none" strike="noStrike">
                          <a:solidFill>
                            <a:srgbClr val="000000"/>
                          </a:solidFill>
                          <a:effectLst/>
                          <a:latin typeface="Calibri" panose="020F0502020204030204" pitchFamily="34" charset="0"/>
                        </a:rPr>
                        <a:t>Clases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rtl="0" fontAlgn="ctr"/>
                      <a:r>
                        <a:rPr lang="es-PE" sz="1100" b="1" i="0" u="none" strike="noStrike">
                          <a:solidFill>
                            <a:srgbClr val="000000"/>
                          </a:solidFill>
                          <a:effectLst/>
                          <a:latin typeface="Calibri" panose="020F0502020204030204" pitchFamily="34" charset="0"/>
                        </a:rPr>
                        <a:t>Efectos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4276517338"/>
                  </a:ext>
                </a:extLst>
              </a:tr>
              <a:tr h="274320">
                <a:tc>
                  <a:txBody>
                    <a:bodyPr/>
                    <a:lstStyle/>
                    <a:p>
                      <a:pPr algn="ctr" rtl="0" fontAlgn="ctr"/>
                      <a:r>
                        <a:rPr lang="es-PE" sz="1100" b="0" i="0" u="none" strike="noStrike">
                          <a:solidFill>
                            <a:srgbClr val="000000"/>
                          </a:solidFill>
                          <a:effectLst/>
                          <a:latin typeface="Calibri" panose="020F0502020204030204" pitchFamily="34" charset="0"/>
                        </a:rPr>
                        <a:t>Menos de 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rtl="0" fontAlgn="ctr"/>
                      <a:r>
                        <a:rPr lang="es-PE" sz="1100" b="0" i="0" u="none" strike="noStrike">
                          <a:solidFill>
                            <a:srgbClr val="000000"/>
                          </a:solidFill>
                          <a:effectLst/>
                          <a:latin typeface="Calibri" panose="020F0502020204030204" pitchFamily="34" charset="0"/>
                        </a:rPr>
                        <a:t>Ultra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fontAlgn="ctr"/>
                      <a:r>
                        <a:rPr lang="es-PE" sz="1100" b="0" i="0" u="none" strike="noStrike" dirty="0">
                          <a:solidFill>
                            <a:srgbClr val="000000"/>
                          </a:solidFill>
                          <a:effectLst/>
                          <a:latin typeface="Calibri" panose="020F0502020204030204" pitchFamily="34" charset="0"/>
                        </a:rPr>
                        <a:t>Condiciones muy desfavorables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1759389"/>
                  </a:ext>
                </a:extLst>
              </a:tr>
              <a:tr h="274320">
                <a:tc>
                  <a:txBody>
                    <a:bodyPr/>
                    <a:lstStyle/>
                    <a:p>
                      <a:pPr algn="ctr" rtl="0" fontAlgn="ctr"/>
                      <a:r>
                        <a:rPr lang="es-PE" sz="1100" b="0" i="0" u="none" strike="noStrike">
                          <a:solidFill>
                            <a:srgbClr val="000000"/>
                          </a:solidFill>
                          <a:effectLst/>
                          <a:latin typeface="Calibri" panose="020F0502020204030204" pitchFamily="34" charset="0"/>
                        </a:rPr>
                        <a:t>3.6 – 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dirty="0">
                          <a:solidFill>
                            <a:srgbClr val="000000"/>
                          </a:solidFill>
                          <a:effectLst/>
                          <a:latin typeface="Calibri" panose="020F0502020204030204" pitchFamily="34" charset="0"/>
                        </a:rPr>
                        <a:t>Extremadamente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PE" sz="1100" b="0" i="0" u="none" strike="noStrike">
                          <a:solidFill>
                            <a:srgbClr val="000000"/>
                          </a:solidFill>
                          <a:effectLst/>
                          <a:latin typeface="Calibri" panose="020F0502020204030204" pitchFamily="34" charset="0"/>
                        </a:rPr>
                        <a:t>Condiciones muy desfavorables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0239053"/>
                  </a:ext>
                </a:extLst>
              </a:tr>
              <a:tr h="274320">
                <a:tc>
                  <a:txBody>
                    <a:bodyPr/>
                    <a:lstStyle/>
                    <a:p>
                      <a:pPr algn="ctr" rtl="0" fontAlgn="ctr"/>
                      <a:r>
                        <a:rPr lang="es-PE" sz="1100" b="0" i="0" u="none" strike="noStrike">
                          <a:solidFill>
                            <a:srgbClr val="000000"/>
                          </a:solidFill>
                          <a:effectLst/>
                          <a:latin typeface="Calibri" panose="020F0502020204030204" pitchFamily="34" charset="0"/>
                        </a:rPr>
                        <a:t>4.5 – 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rtl="0" fontAlgn="ctr"/>
                      <a:r>
                        <a:rPr lang="es-PE" sz="1100" b="0" i="0" u="none" strike="noStrike">
                          <a:solidFill>
                            <a:srgbClr val="000000"/>
                          </a:solidFill>
                          <a:effectLst/>
                          <a:latin typeface="Calibri" panose="020F0502020204030204" pitchFamily="34" charset="0"/>
                        </a:rPr>
                        <a:t>Muy fuertemente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fontAlgn="ctr"/>
                      <a:r>
                        <a:rPr lang="es-MX" sz="1100" b="0" i="0" u="none" strike="noStrike">
                          <a:solidFill>
                            <a:srgbClr val="000000"/>
                          </a:solidFill>
                          <a:effectLst/>
                          <a:latin typeface="Calibri" panose="020F0502020204030204" pitchFamily="34" charset="0"/>
                        </a:rPr>
                        <a:t>Posibles efectos de toxicidad de 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8724271"/>
                  </a:ext>
                </a:extLst>
              </a:tr>
              <a:tr h="274320">
                <a:tc>
                  <a:txBody>
                    <a:bodyPr/>
                    <a:lstStyle/>
                    <a:p>
                      <a:pPr algn="ctr" rtl="0" fontAlgn="ctr"/>
                      <a:r>
                        <a:rPr lang="es-PE" sz="1100" b="0" i="0" u="none" strike="noStrike">
                          <a:solidFill>
                            <a:srgbClr val="000000"/>
                          </a:solidFill>
                          <a:effectLst/>
                          <a:latin typeface="Calibri" panose="020F0502020204030204" pitchFamily="34" charset="0"/>
                        </a:rPr>
                        <a:t>5.1 – 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a:solidFill>
                            <a:srgbClr val="000000"/>
                          </a:solidFill>
                          <a:effectLst/>
                          <a:latin typeface="Calibri" panose="020F0502020204030204" pitchFamily="34" charset="0"/>
                        </a:rPr>
                        <a:t>Fuertemente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MX" sz="1100" b="0" i="0" u="none" strike="noStrike">
                          <a:solidFill>
                            <a:srgbClr val="000000"/>
                          </a:solidFill>
                          <a:effectLst/>
                          <a:latin typeface="Calibri" panose="020F0502020204030204" pitchFamily="34" charset="0"/>
                        </a:rPr>
                        <a:t>Deficiente asimilación de algunos elementos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8882399"/>
                  </a:ext>
                </a:extLst>
              </a:tr>
              <a:tr h="274320">
                <a:tc>
                  <a:txBody>
                    <a:bodyPr/>
                    <a:lstStyle/>
                    <a:p>
                      <a:pPr algn="ctr" rtl="0" fontAlgn="ctr"/>
                      <a:r>
                        <a:rPr lang="es-PE" sz="1100" b="0" i="0" u="none" strike="noStrike">
                          <a:solidFill>
                            <a:srgbClr val="000000"/>
                          </a:solidFill>
                          <a:effectLst/>
                          <a:latin typeface="Calibri" panose="020F0502020204030204" pitchFamily="34" charset="0"/>
                        </a:rPr>
                        <a:t>5.6 – 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rtl="0" fontAlgn="ctr"/>
                      <a:r>
                        <a:rPr lang="es-PE" sz="1100" b="0" i="0" u="none" strike="noStrike">
                          <a:solidFill>
                            <a:srgbClr val="000000"/>
                          </a:solidFill>
                          <a:effectLst/>
                          <a:latin typeface="Calibri" panose="020F0502020204030204" pitchFamily="34" charset="0"/>
                        </a:rPr>
                        <a:t>Moderadamente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fontAlgn="ctr"/>
                      <a:r>
                        <a:rPr lang="es-MX" sz="1100" b="0" i="0" u="none" strike="noStrike">
                          <a:solidFill>
                            <a:srgbClr val="000000"/>
                          </a:solidFill>
                          <a:effectLst/>
                          <a:latin typeface="Calibri" panose="020F0502020204030204" pitchFamily="34" charset="0"/>
                        </a:rPr>
                        <a:t>Adecuado para la mayoría de los cultivos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8418461"/>
                  </a:ext>
                </a:extLst>
              </a:tr>
              <a:tr h="274320">
                <a:tc>
                  <a:txBody>
                    <a:bodyPr/>
                    <a:lstStyle/>
                    <a:p>
                      <a:pPr algn="ctr" rtl="0" fontAlgn="ctr"/>
                      <a:r>
                        <a:rPr lang="es-PE" sz="1100" b="0" i="0" u="none" strike="noStrike">
                          <a:solidFill>
                            <a:srgbClr val="000000"/>
                          </a:solidFill>
                          <a:effectLst/>
                          <a:latin typeface="Calibri" panose="020F0502020204030204" pitchFamily="34" charset="0"/>
                        </a:rPr>
                        <a:t>6.1 – 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a:solidFill>
                            <a:srgbClr val="000000"/>
                          </a:solidFill>
                          <a:effectLst/>
                          <a:latin typeface="Calibri" panose="020F0502020204030204" pitchFamily="34" charset="0"/>
                        </a:rPr>
                        <a:t>Ligeramente ácido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MX" sz="1100" b="0" i="0" u="none" strike="noStrike">
                          <a:solidFill>
                            <a:srgbClr val="000000"/>
                          </a:solidFill>
                          <a:effectLst/>
                          <a:latin typeface="Calibri" panose="020F0502020204030204" pitchFamily="34" charset="0"/>
                        </a:rPr>
                        <a:t>El más adecuado para la asimilación de nutrientes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6659947"/>
                  </a:ext>
                </a:extLst>
              </a:tr>
              <a:tr h="274320">
                <a:tc>
                  <a:txBody>
                    <a:bodyPr/>
                    <a:lstStyle/>
                    <a:p>
                      <a:pPr algn="ctr" rtl="0" fontAlgn="ctr"/>
                      <a:r>
                        <a:rPr lang="es-PE" sz="1100" b="0" i="0" u="none" strike="noStrike">
                          <a:solidFill>
                            <a:srgbClr val="000000"/>
                          </a:solidFill>
                          <a:effectLst/>
                          <a:latin typeface="Calibri" panose="020F0502020204030204" pitchFamily="34" charset="0"/>
                        </a:rPr>
                        <a:t>6.6 – 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rtl="0" fontAlgn="ctr"/>
                      <a:r>
                        <a:rPr lang="es-PE" sz="1100" b="0" i="0" u="none" strike="noStrike">
                          <a:solidFill>
                            <a:srgbClr val="000000"/>
                          </a:solidFill>
                          <a:effectLst/>
                          <a:latin typeface="Calibri" panose="020F0502020204030204" pitchFamily="34" charset="0"/>
                        </a:rPr>
                        <a:t>Neutro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fontAlgn="ctr"/>
                      <a:r>
                        <a:rPr lang="es-PE" sz="1100" b="0" i="0" u="none" strike="noStrike" dirty="0">
                          <a:solidFill>
                            <a:srgbClr val="000000"/>
                          </a:solidFill>
                          <a:effectLst/>
                          <a:latin typeface="Calibri" panose="020F0502020204030204" pitchFamily="34" charset="0"/>
                        </a:rPr>
                        <a:t>Efecto tóxicos mínimo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4009379"/>
                  </a:ext>
                </a:extLst>
              </a:tr>
              <a:tr h="274320">
                <a:tc>
                  <a:txBody>
                    <a:bodyPr/>
                    <a:lstStyle/>
                    <a:p>
                      <a:pPr algn="ctr" rtl="0" fontAlgn="ctr"/>
                      <a:r>
                        <a:rPr lang="es-PE" sz="1100" b="0" i="0" u="none" strike="noStrike">
                          <a:solidFill>
                            <a:srgbClr val="000000"/>
                          </a:solidFill>
                          <a:effectLst/>
                          <a:latin typeface="Calibri" panose="020F0502020204030204" pitchFamily="34" charset="0"/>
                        </a:rPr>
                        <a:t>7.4 – 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dirty="0">
                          <a:solidFill>
                            <a:srgbClr val="000000"/>
                          </a:solidFill>
                          <a:effectLst/>
                          <a:latin typeface="Calibri" panose="020F0502020204030204" pitchFamily="34" charset="0"/>
                        </a:rPr>
                        <a:t>Ligeramente alcalino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PE" sz="1100" b="0" i="0" u="none" strike="noStrike" dirty="0">
                          <a:solidFill>
                            <a:srgbClr val="000000"/>
                          </a:solidFill>
                          <a:effectLst/>
                          <a:latin typeface="Calibri" panose="020F0502020204030204" pitchFamily="34" charset="0"/>
                        </a:rPr>
                        <a:t>Existencia de carbonato cálcico.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20899"/>
                  </a:ext>
                </a:extLst>
              </a:tr>
              <a:tr h="274320">
                <a:tc>
                  <a:txBody>
                    <a:bodyPr/>
                    <a:lstStyle/>
                    <a:p>
                      <a:pPr algn="ctr" rtl="0" fontAlgn="ctr"/>
                      <a:r>
                        <a:rPr lang="es-PE" sz="1100" b="0" i="0" u="none" strike="noStrike">
                          <a:solidFill>
                            <a:srgbClr val="000000"/>
                          </a:solidFill>
                          <a:effectLst/>
                          <a:latin typeface="Calibri" panose="020F0502020204030204" pitchFamily="34" charset="0"/>
                        </a:rPr>
                        <a:t>7.9 – 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rtl="0" fontAlgn="ctr"/>
                      <a:r>
                        <a:rPr lang="es-PE" sz="1100" b="0" i="0" u="none" strike="noStrike">
                          <a:solidFill>
                            <a:srgbClr val="000000"/>
                          </a:solidFill>
                          <a:effectLst/>
                          <a:latin typeface="Calibri" panose="020F0502020204030204" pitchFamily="34" charset="0"/>
                        </a:rPr>
                        <a:t>Moderadamente alcalino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l" fontAlgn="ctr"/>
                      <a:r>
                        <a:rPr lang="es-MX" sz="1100" b="0" i="0" u="none" strike="noStrike">
                          <a:solidFill>
                            <a:srgbClr val="000000"/>
                          </a:solidFill>
                          <a:effectLst/>
                          <a:latin typeface="Calibri" panose="020F0502020204030204" pitchFamily="34" charset="0"/>
                        </a:rPr>
                        <a:t>Deficiente asimilación de algunos nutrientes.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8283168"/>
                  </a:ext>
                </a:extLst>
              </a:tr>
              <a:tr h="274320">
                <a:tc>
                  <a:txBody>
                    <a:bodyPr/>
                    <a:lstStyle/>
                    <a:p>
                      <a:pPr algn="ctr" rtl="0" fontAlgn="ctr"/>
                      <a:r>
                        <a:rPr lang="es-PE" sz="1100" b="0" i="0" u="none" strike="noStrike">
                          <a:solidFill>
                            <a:srgbClr val="000000"/>
                          </a:solidFill>
                          <a:effectLst/>
                          <a:latin typeface="Calibri" panose="020F0502020204030204" pitchFamily="34" charset="0"/>
                        </a:rPr>
                        <a:t>8.5 – 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a:solidFill>
                            <a:srgbClr val="000000"/>
                          </a:solidFill>
                          <a:effectLst/>
                          <a:latin typeface="Calibri" panose="020F0502020204030204" pitchFamily="34" charset="0"/>
                        </a:rPr>
                        <a:t>Fuertemente alcalino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PE" sz="1100" b="0" i="0" u="none" strike="noStrike">
                          <a:solidFill>
                            <a:srgbClr val="000000"/>
                          </a:solidFill>
                          <a:effectLst/>
                          <a:latin typeface="Calibri" panose="020F0502020204030204" pitchFamily="34" charset="0"/>
                        </a:rPr>
                        <a:t>Problemas de clorosis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4363631"/>
                  </a:ext>
                </a:extLst>
              </a:tr>
              <a:tr h="502920">
                <a:tc>
                  <a:txBody>
                    <a:bodyPr/>
                    <a:lstStyle/>
                    <a:p>
                      <a:pPr algn="ctr" rtl="0" fontAlgn="ctr"/>
                      <a:r>
                        <a:rPr lang="es-PE" sz="1100" b="0" i="0" u="none" strike="noStrike">
                          <a:solidFill>
                            <a:srgbClr val="000000"/>
                          </a:solidFill>
                          <a:effectLst/>
                          <a:latin typeface="Calibri" panose="020F0502020204030204" pitchFamily="34" charset="0"/>
                        </a:rPr>
                        <a:t>Más de 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s-PE" sz="1100" b="0" i="0" u="none" strike="noStrike">
                          <a:solidFill>
                            <a:srgbClr val="000000"/>
                          </a:solidFill>
                          <a:effectLst/>
                          <a:latin typeface="Calibri" panose="020F0502020204030204" pitchFamily="34" charset="0"/>
                        </a:rPr>
                        <a:t>Muy fuertemente alcalino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MX" sz="1100" b="0" i="0" u="none" strike="noStrike" dirty="0">
                          <a:solidFill>
                            <a:srgbClr val="000000"/>
                          </a:solidFill>
                          <a:effectLst/>
                          <a:latin typeface="Calibri" panose="020F0502020204030204" pitchFamily="34" charset="0"/>
                        </a:rPr>
                        <a:t>Presencia de carbonato sódico y poca asimilación de algunos nutrientes.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3343774"/>
                  </a:ext>
                </a:extLst>
              </a:tr>
            </a:tbl>
          </a:graphicData>
        </a:graphic>
      </p:graphicFrame>
      <p:pic>
        <p:nvPicPr>
          <p:cNvPr id="7" name="Imagen 6" descr="La escala de pH">
            <a:extLst>
              <a:ext uri="{FF2B5EF4-FFF2-40B4-BE49-F238E27FC236}">
                <a16:creationId xmlns:a16="http://schemas.microsoft.com/office/drawing/2014/main" id="{29022C3B-E09A-AC69-A318-46CCED4174EE}"/>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12264" r="3159" b="13078"/>
          <a:stretch/>
        </p:blipFill>
        <p:spPr bwMode="auto">
          <a:xfrm>
            <a:off x="-1490828" y="1493749"/>
            <a:ext cx="4546901" cy="1418976"/>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254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5D1E5E0-2D2B-E72B-4870-33BC595D9BD2}"/>
              </a:ext>
            </a:extLst>
          </p:cNvPr>
          <p:cNvPicPr>
            <a:picLocks noChangeAspect="1"/>
          </p:cNvPicPr>
          <p:nvPr/>
        </p:nvPicPr>
        <p:blipFill rotWithShape="1">
          <a:blip r:embed="rId2"/>
          <a:srcRect l="14723" t="30201" r="36640" b="21236"/>
          <a:stretch/>
        </p:blipFill>
        <p:spPr>
          <a:xfrm>
            <a:off x="2136512" y="2488693"/>
            <a:ext cx="7275803" cy="3934691"/>
          </a:xfrm>
          <a:prstGeom prst="rect">
            <a:avLst/>
          </a:prstGeom>
        </p:spPr>
      </p:pic>
      <p:sp>
        <p:nvSpPr>
          <p:cNvPr id="2" name="CuadroTexto 1">
            <a:extLst>
              <a:ext uri="{FF2B5EF4-FFF2-40B4-BE49-F238E27FC236}">
                <a16:creationId xmlns:a16="http://schemas.microsoft.com/office/drawing/2014/main" id="{11C5BA51-9FA8-6E6D-A9D9-747774238D0C}"/>
              </a:ext>
            </a:extLst>
          </p:cNvPr>
          <p:cNvSpPr txBox="1"/>
          <p:nvPr/>
        </p:nvSpPr>
        <p:spPr>
          <a:xfrm>
            <a:off x="782623" y="1305973"/>
            <a:ext cx="10626754" cy="375552"/>
          </a:xfrm>
          <a:prstGeom prst="rect">
            <a:avLst/>
          </a:prstGeom>
          <a:noFill/>
        </p:spPr>
        <p:txBody>
          <a:bodyPr wrap="square">
            <a:spAutoFit/>
          </a:bodyPr>
          <a:lstStyle/>
          <a:p>
            <a:pPr lvl="0" algn="ctr">
              <a:lnSpc>
                <a:spcPct val="107000"/>
              </a:lnSpc>
              <a:spcAft>
                <a:spcPts val="800"/>
              </a:spcAft>
              <a:tabLst>
                <a:tab pos="540385" algn="l"/>
              </a:tabLst>
            </a:pPr>
            <a:r>
              <a:rPr lang="es-PE" b="1" kern="100" dirty="0">
                <a:solidFill>
                  <a:srgbClr val="0070C0"/>
                </a:solidFill>
                <a:latin typeface="Arial Black" panose="020B0A04020102020204" pitchFamily="34" charset="0"/>
                <a:ea typeface="Calibri" panose="020F0502020204030204" pitchFamily="34" charset="0"/>
                <a:cs typeface="Times New Roman" panose="02020603050405020304" pitchFamily="18" charset="0"/>
              </a:rPr>
              <a:t>Có</a:t>
            </a:r>
            <a:r>
              <a:rPr lang="es-PE" sz="1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rPr>
              <a:t>mo se genera un suelo ácido?</a:t>
            </a:r>
            <a:endParaRPr lang="es-PE" sz="2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BC825C46-42E4-9739-F893-53FD9747DE1B}"/>
                  </a:ext>
                </a:extLst>
              </p:cNvPr>
              <p:cNvSpPr txBox="1"/>
              <p:nvPr/>
            </p:nvSpPr>
            <p:spPr>
              <a:xfrm>
                <a:off x="1560945" y="1681525"/>
                <a:ext cx="9273310" cy="605871"/>
              </a:xfrm>
              <a:prstGeom prst="rect">
                <a:avLst/>
              </a:prstGeom>
              <a:noFill/>
            </p:spPr>
            <p:txBody>
              <a:bodyPr wrap="square">
                <a:spAutoFit/>
              </a:bodyPr>
              <a:lstStyle/>
              <a:p>
                <a:r>
                  <a:rPr lang="es-MX" sz="1600" b="0" i="0" dirty="0">
                    <a:solidFill>
                      <a:srgbClr val="333333"/>
                    </a:solidFill>
                    <a:effectLst/>
                    <a:latin typeface="Helvetica Neue"/>
                  </a:rPr>
                  <a:t>En la solución del suelo, las altas concentraciones de Aluminio (</a:t>
                </a:r>
                <a14:m>
                  <m:oMath xmlns:m="http://schemas.openxmlformats.org/officeDocument/2006/math">
                    <m:sSup>
                      <m:sSupPr>
                        <m:ctrlPr>
                          <a:rPr lang="es-MX" sz="1600" b="0" i="1" smtClean="0">
                            <a:solidFill>
                              <a:srgbClr val="333333"/>
                            </a:solidFill>
                            <a:effectLst/>
                            <a:latin typeface="Cambria Math" panose="02040503050406030204" pitchFamily="18" charset="0"/>
                          </a:rPr>
                        </m:ctrlPr>
                      </m:sSupPr>
                      <m:e>
                        <m:r>
                          <a:rPr lang="es-MX" sz="1600" b="0" i="1" smtClean="0">
                            <a:solidFill>
                              <a:srgbClr val="333333"/>
                            </a:solidFill>
                            <a:effectLst/>
                            <a:latin typeface="Cambria Math" panose="02040503050406030204" pitchFamily="18" charset="0"/>
                          </a:rPr>
                          <m:t>𝐴𝑙</m:t>
                        </m:r>
                      </m:e>
                      <m:sup>
                        <m:r>
                          <a:rPr lang="es-MX" sz="1600" b="0" i="1" smtClean="0">
                            <a:solidFill>
                              <a:srgbClr val="333333"/>
                            </a:solidFill>
                            <a:effectLst/>
                            <a:latin typeface="Cambria Math" panose="02040503050406030204" pitchFamily="18" charset="0"/>
                          </a:rPr>
                          <m:t>3+</m:t>
                        </m:r>
                      </m:sup>
                    </m:sSup>
                  </m:oMath>
                </a14:m>
                <a:r>
                  <a:rPr lang="es-MX" sz="1600" b="0" i="0" dirty="0">
                    <a:solidFill>
                      <a:srgbClr val="333333"/>
                    </a:solidFill>
                    <a:effectLst/>
                    <a:latin typeface="Helvetica Neue"/>
                  </a:rPr>
                  <a:t>) e Hidrógeno activo (H+) dan lugar a la acidez del suelo.</a:t>
                </a:r>
                <a:endParaRPr lang="es-PE" sz="1600" dirty="0"/>
              </a:p>
            </p:txBody>
          </p:sp>
        </mc:Choice>
        <mc:Fallback xmlns="">
          <p:sp>
            <p:nvSpPr>
              <p:cNvPr id="5" name="CuadroTexto 4">
                <a:extLst>
                  <a:ext uri="{FF2B5EF4-FFF2-40B4-BE49-F238E27FC236}">
                    <a16:creationId xmlns:a16="http://schemas.microsoft.com/office/drawing/2014/main" id="{BC825C46-42E4-9739-F893-53FD9747DE1B}"/>
                  </a:ext>
                </a:extLst>
              </p:cNvPr>
              <p:cNvSpPr txBox="1">
                <a:spLocks noRot="1" noChangeAspect="1" noMove="1" noResize="1" noEditPoints="1" noAdjustHandles="1" noChangeArrowheads="1" noChangeShapeType="1" noTextEdit="1"/>
              </p:cNvSpPr>
              <p:nvPr/>
            </p:nvSpPr>
            <p:spPr>
              <a:xfrm>
                <a:off x="1560945" y="1681525"/>
                <a:ext cx="9273310" cy="605871"/>
              </a:xfrm>
              <a:prstGeom prst="rect">
                <a:avLst/>
              </a:prstGeom>
              <a:blipFill>
                <a:blip r:embed="rId3"/>
                <a:stretch>
                  <a:fillRect l="-329" t="-3030" b="-8081"/>
                </a:stretch>
              </a:blipFill>
            </p:spPr>
            <p:txBody>
              <a:bodyPr/>
              <a:lstStyle/>
              <a:p>
                <a:r>
                  <a:rPr lang="es-PE">
                    <a:noFill/>
                  </a:rPr>
                  <a:t> </a:t>
                </a:r>
              </a:p>
            </p:txBody>
          </p:sp>
        </mc:Fallback>
      </mc:AlternateContent>
    </p:spTree>
    <p:extLst>
      <p:ext uri="{BB962C8B-B14F-4D97-AF65-F5344CB8AC3E}">
        <p14:creationId xmlns:p14="http://schemas.microsoft.com/office/powerpoint/2010/main" val="319039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3FDD95-024C-3D91-FB2B-7E4640CD4E48}"/>
              </a:ext>
            </a:extLst>
          </p:cNvPr>
          <p:cNvPicPr>
            <a:picLocks noChangeAspect="1"/>
          </p:cNvPicPr>
          <p:nvPr/>
        </p:nvPicPr>
        <p:blipFill rotWithShape="1">
          <a:blip r:embed="rId2">
            <a:extLst>
              <a:ext uri="{28A0092B-C50C-407E-A947-70E740481C1C}">
                <a14:useLocalDpi xmlns:a14="http://schemas.microsoft.com/office/drawing/2010/main" val="0"/>
              </a:ext>
            </a:extLst>
          </a:blip>
          <a:srcRect l="44500" t="39747" r="22643" b="25044"/>
          <a:stretch/>
        </p:blipFill>
        <p:spPr>
          <a:xfrm>
            <a:off x="409017" y="2065818"/>
            <a:ext cx="6264515" cy="3636143"/>
          </a:xfrm>
          <a:prstGeom prst="rect">
            <a:avLst/>
          </a:prstGeom>
        </p:spPr>
      </p:pic>
      <p:pic>
        <p:nvPicPr>
          <p:cNvPr id="5" name="Imagen 4">
            <a:extLst>
              <a:ext uri="{FF2B5EF4-FFF2-40B4-BE49-F238E27FC236}">
                <a16:creationId xmlns:a16="http://schemas.microsoft.com/office/drawing/2014/main" id="{1CBD13E2-2E2C-317F-D9B9-4873E83521D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02399" y="1773381"/>
            <a:ext cx="5433955" cy="4221019"/>
          </a:xfrm>
          <a:prstGeom prst="rect">
            <a:avLst/>
          </a:prstGeom>
        </p:spPr>
      </p:pic>
      <p:sp>
        <p:nvSpPr>
          <p:cNvPr id="2" name="CuadroTexto 1">
            <a:extLst>
              <a:ext uri="{FF2B5EF4-FFF2-40B4-BE49-F238E27FC236}">
                <a16:creationId xmlns:a16="http://schemas.microsoft.com/office/drawing/2014/main" id="{CDD9FD6B-35FD-1C11-9EC6-A69EE64354A8}"/>
              </a:ext>
            </a:extLst>
          </p:cNvPr>
          <p:cNvSpPr txBox="1"/>
          <p:nvPr/>
        </p:nvSpPr>
        <p:spPr>
          <a:xfrm>
            <a:off x="782623" y="1305973"/>
            <a:ext cx="10626754" cy="375552"/>
          </a:xfrm>
          <a:prstGeom prst="rect">
            <a:avLst/>
          </a:prstGeom>
          <a:noFill/>
        </p:spPr>
        <p:txBody>
          <a:bodyPr wrap="square">
            <a:spAutoFit/>
          </a:bodyPr>
          <a:lstStyle/>
          <a:p>
            <a:pPr lvl="0" algn="ctr">
              <a:lnSpc>
                <a:spcPct val="107000"/>
              </a:lnSpc>
              <a:spcAft>
                <a:spcPts val="800"/>
              </a:spcAft>
              <a:tabLst>
                <a:tab pos="540385" algn="l"/>
              </a:tabLst>
            </a:pPr>
            <a:r>
              <a:rPr lang="es-PE" b="1" kern="100" dirty="0">
                <a:solidFill>
                  <a:srgbClr val="0070C0"/>
                </a:solidFill>
                <a:latin typeface="Arial Black" panose="020B0A04020102020204" pitchFamily="34" charset="0"/>
                <a:ea typeface="Calibri" panose="020F0502020204030204" pitchFamily="34" charset="0"/>
                <a:cs typeface="Times New Roman" panose="02020603050405020304" pitchFamily="18" charset="0"/>
              </a:rPr>
              <a:t>pH en el cultivo</a:t>
            </a:r>
            <a:endParaRPr lang="es-PE" sz="2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458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20ABDFD-24E7-E705-BDD9-6BE5529FA17F}"/>
              </a:ext>
            </a:extLst>
          </p:cNvPr>
          <p:cNvSpPr txBox="1"/>
          <p:nvPr/>
        </p:nvSpPr>
        <p:spPr>
          <a:xfrm>
            <a:off x="3047223" y="1368502"/>
            <a:ext cx="6097554" cy="577530"/>
          </a:xfrm>
          <a:prstGeom prst="rect">
            <a:avLst/>
          </a:prstGeom>
          <a:noFill/>
        </p:spPr>
        <p:txBody>
          <a:bodyPr wrap="square">
            <a:spAutoFit/>
          </a:bodyPr>
          <a:lstStyle/>
          <a:p>
            <a:pPr algn="ctr">
              <a:lnSpc>
                <a:spcPct val="150000"/>
              </a:lnSpc>
              <a:spcAft>
                <a:spcPts val="800"/>
              </a:spcAft>
            </a:pPr>
            <a:r>
              <a:rPr lang="es-PE" sz="2400" b="1" kern="100" dirty="0">
                <a:solidFill>
                  <a:srgbClr val="0070C0"/>
                </a:solidFill>
                <a:effectLst/>
                <a:latin typeface="Segoe UI Black" panose="020B0A02040204020203" pitchFamily="34" charset="0"/>
                <a:ea typeface="Segoe UI Black" panose="020B0A02040204020203" pitchFamily="34" charset="0"/>
                <a:cs typeface="Times New Roman" panose="02020603050405020304" pitchFamily="18" charset="0"/>
              </a:rPr>
              <a:t>Densidad aparente</a:t>
            </a:r>
            <a:endParaRPr lang="es-PE" sz="2000" b="1" kern="100" dirty="0">
              <a:solidFill>
                <a:srgbClr val="0070C0"/>
              </a:solidFill>
              <a:effectLst/>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4A1586EB-A698-BAE4-5C1E-D3FB37DC17F1}"/>
              </a:ext>
            </a:extLst>
          </p:cNvPr>
          <p:cNvSpPr txBox="1"/>
          <p:nvPr/>
        </p:nvSpPr>
        <p:spPr>
          <a:xfrm>
            <a:off x="1838131" y="1937096"/>
            <a:ext cx="9218644" cy="1160831"/>
          </a:xfrm>
          <a:prstGeom prst="rect">
            <a:avLst/>
          </a:prstGeom>
          <a:noFill/>
        </p:spPr>
        <p:txBody>
          <a:bodyPr wrap="square">
            <a:spAutoFit/>
          </a:bodyPr>
          <a:lstStyle/>
          <a:p>
            <a:pPr>
              <a:lnSpc>
                <a:spcPct val="150000"/>
              </a:lnSpc>
              <a:spcAft>
                <a:spcPts val="800"/>
              </a:spcAft>
            </a:pPr>
            <a:r>
              <a:rPr lang="es-PE" sz="1600" kern="100" dirty="0">
                <a:effectLst/>
                <a:latin typeface="Times New Roman" panose="02020603050405020304" pitchFamily="18" charset="0"/>
                <a:ea typeface="Calibri" panose="020F0502020204030204" pitchFamily="34" charset="0"/>
                <a:cs typeface="Times New Roman" panose="02020603050405020304" pitchFamily="18" charset="0"/>
              </a:rPr>
              <a:t>Es el peso de los solidos del suelo por unidad de volumen total del mismo. El volumen de poros es una parte del volumen de suelo medido para la estimación de la densidad aparente. Las muestras se secan a la estufa para extraer el agua antes de su pesada.</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4C28A114-3F56-11A7-E443-3EB0B1EA3360}"/>
              </a:ext>
            </a:extLst>
          </p:cNvPr>
          <p:cNvPicPr>
            <a:picLocks noChangeAspect="1"/>
          </p:cNvPicPr>
          <p:nvPr/>
        </p:nvPicPr>
        <p:blipFill rotWithShape="1">
          <a:blip r:embed="rId2">
            <a:extLst>
              <a:ext uri="{28A0092B-C50C-407E-A947-70E740481C1C}">
                <a14:useLocalDpi xmlns:a14="http://schemas.microsoft.com/office/drawing/2010/main" val="0"/>
              </a:ext>
            </a:extLst>
          </a:blip>
          <a:srcRect l="33227" t="21530" r="19164" b="51923"/>
          <a:stretch/>
        </p:blipFill>
        <p:spPr bwMode="auto">
          <a:xfrm>
            <a:off x="3482657" y="3468846"/>
            <a:ext cx="5226685" cy="1578610"/>
          </a:xfrm>
          <a:prstGeom prst="rect">
            <a:avLst/>
          </a:prstGeom>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A73FE4A8-F2C2-D079-DABC-2B662F6986A6}"/>
              </a:ext>
            </a:extLst>
          </p:cNvPr>
          <p:cNvPicPr>
            <a:picLocks noChangeAspect="1"/>
          </p:cNvPicPr>
          <p:nvPr/>
        </p:nvPicPr>
        <p:blipFill rotWithShape="1">
          <a:blip r:embed="rId3"/>
          <a:srcRect l="16439" t="45172" r="45530" b="19955"/>
          <a:stretch/>
        </p:blipFill>
        <p:spPr>
          <a:xfrm>
            <a:off x="1612282" y="1546430"/>
            <a:ext cx="9250650" cy="4771455"/>
          </a:xfrm>
          <a:prstGeom prst="rect">
            <a:avLst/>
          </a:prstGeom>
        </p:spPr>
      </p:pic>
    </p:spTree>
    <p:extLst>
      <p:ext uri="{BB962C8B-B14F-4D97-AF65-F5344CB8AC3E}">
        <p14:creationId xmlns:p14="http://schemas.microsoft.com/office/powerpoint/2010/main" val="425225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7AB8778-AFEB-B8D3-4279-E5F710AE79C8}"/>
              </a:ext>
            </a:extLst>
          </p:cNvPr>
          <p:cNvSpPr txBox="1"/>
          <p:nvPr/>
        </p:nvSpPr>
        <p:spPr>
          <a:xfrm>
            <a:off x="3145582" y="1207406"/>
            <a:ext cx="6097554" cy="878895"/>
          </a:xfrm>
          <a:prstGeom prst="rect">
            <a:avLst/>
          </a:prstGeom>
          <a:noFill/>
        </p:spPr>
        <p:txBody>
          <a:bodyPr wrap="square">
            <a:spAutoFit/>
          </a:bodyPr>
          <a:lstStyle/>
          <a:p>
            <a:pPr algn="ctr">
              <a:lnSpc>
                <a:spcPct val="150000"/>
              </a:lnSpc>
              <a:spcAft>
                <a:spcPts val="800"/>
              </a:spcAft>
            </a:pPr>
            <a:r>
              <a:rPr lang="es-PE" sz="18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Calculo de la capacidad de intercambio cetónico efectiva (CICE)</a:t>
            </a:r>
            <a:endParaRPr lang="es-PE"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BD44E62-C793-8D00-B868-CA35BB332431}"/>
                  </a:ext>
                </a:extLst>
              </p:cNvPr>
              <p:cNvSpPr txBox="1"/>
              <p:nvPr/>
            </p:nvSpPr>
            <p:spPr>
              <a:xfrm>
                <a:off x="1593202" y="2267471"/>
                <a:ext cx="9202315" cy="1531317"/>
              </a:xfrm>
              <a:prstGeom prst="rect">
                <a:avLst/>
              </a:prstGeom>
              <a:noFill/>
            </p:spPr>
            <p:txBody>
              <a:bodyPr wrap="square">
                <a:spAutoFit/>
              </a:bodyPr>
              <a:lstStyle/>
              <a:p>
                <a:pPr algn="just">
                  <a:lnSpc>
                    <a:spcPct val="150000"/>
                  </a:lnSpc>
                  <a:spcAft>
                    <a:spcPts val="800"/>
                  </a:spcAft>
                </a:pPr>
                <a:r>
                  <a:rPr lang="es-PE" sz="1600" kern="100" dirty="0">
                    <a:effectLst/>
                    <a:latin typeface="Times New Roman" panose="02020603050405020304" pitchFamily="18" charset="0"/>
                    <a:ea typeface="Calibri" panose="020F0502020204030204" pitchFamily="34" charset="0"/>
                    <a:cs typeface="Times New Roman" panose="02020603050405020304" pitchFamily="18" charset="0"/>
                  </a:rPr>
                  <a:t>Existen dos tipos de capacidad de intercambio catiónico: la CIC real (CIC) y la CIC efectiva (CICE). La CIC real se determina en laboratorio desplazando de la fase intercambiables todos los cationes (</a:t>
                </a:r>
                <a14:m>
                  <m:oMath xmlns:m="http://schemas.openxmlformats.org/officeDocument/2006/math">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𝐶𝑎</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𝑀𝑔</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2+</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𝑁𝑎</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𝐻</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𝐴𝑙</m:t>
                        </m:r>
                      </m:e>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3+</m:t>
                        </m:r>
                      </m:sup>
                    </m:s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s-PE" sz="16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𝑁𝑂</m:t>
                        </m:r>
                      </m:e>
                      <m:sub>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3</m:t>
                        </m:r>
                      </m:sub>
                      <m: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𝑒𝑛𝑡𝑟𝑒</m:t>
                    </m:r>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 </m:t>
                    </m:r>
                    <m:r>
                      <a:rPr lang="es-PE" sz="1600" i="1" kern="100">
                        <a:effectLst/>
                        <a:latin typeface="Cambria Math" panose="02040503050406030204" pitchFamily="18" charset="0"/>
                        <a:ea typeface="Calibri" panose="020F0502020204030204" pitchFamily="34" charset="0"/>
                        <a:cs typeface="Times New Roman" panose="02020603050405020304" pitchFamily="18" charset="0"/>
                      </a:rPr>
                      <m:t>𝑜𝑡𝑟𝑜𝑠</m:t>
                    </m:r>
                  </m:oMath>
                </a14:m>
                <a:r>
                  <a:rPr lang="es-PE" sz="1600" kern="100" dirty="0">
                    <a:effectLst/>
                    <a:latin typeface="Times New Roman" panose="02020603050405020304" pitchFamily="18" charset="0"/>
                    <a:ea typeface="Calibri" panose="020F0502020204030204" pitchFamily="34" charset="0"/>
                    <a:cs typeface="Times New Roman" panose="02020603050405020304" pitchFamily="18" charset="0"/>
                  </a:rPr>
                  <a:t>), mediante acetato de amonio (NH</a:t>
                </a:r>
                <a:r>
                  <a:rPr lang="es-PE" sz="1600" kern="100" baseline="-25000" dirty="0">
                    <a:effectLst/>
                    <a:latin typeface="Times New Roman" panose="02020603050405020304" pitchFamily="18" charset="0"/>
                    <a:ea typeface="Calibri" panose="020F0502020204030204" pitchFamily="34" charset="0"/>
                    <a:cs typeface="Times New Roman" panose="02020603050405020304" pitchFamily="18" charset="0"/>
                  </a:rPr>
                  <a:t>4</a:t>
                </a:r>
                <a:r>
                  <a:rPr lang="es-PE" sz="1600" kern="100" dirty="0">
                    <a:effectLst/>
                    <a:latin typeface="Times New Roman" panose="02020603050405020304" pitchFamily="18" charset="0"/>
                    <a:ea typeface="Calibri" panose="020F0502020204030204" pitchFamily="34" charset="0"/>
                    <a:cs typeface="Times New Roman" panose="02020603050405020304" pitchFamily="18" charset="0"/>
                  </a:rPr>
                  <a:t>OAc) 1N a pH 7. Y la CICE se determina mediante la sumatoria de los cationes y se puede expresar a través de la siguiente formula:</a:t>
                </a:r>
                <a:endParaRPr lang="es-PE"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6BD44E62-C793-8D00-B868-CA35BB332431}"/>
                  </a:ext>
                </a:extLst>
              </p:cNvPr>
              <p:cNvSpPr txBox="1">
                <a:spLocks noRot="1" noChangeAspect="1" noMove="1" noResize="1" noEditPoints="1" noAdjustHandles="1" noChangeArrowheads="1" noChangeShapeType="1" noTextEdit="1"/>
              </p:cNvSpPr>
              <p:nvPr/>
            </p:nvSpPr>
            <p:spPr>
              <a:xfrm>
                <a:off x="1593202" y="2267471"/>
                <a:ext cx="9202315" cy="1531317"/>
              </a:xfrm>
              <a:prstGeom prst="rect">
                <a:avLst/>
              </a:prstGeom>
              <a:blipFill>
                <a:blip r:embed="rId2"/>
                <a:stretch>
                  <a:fillRect l="-331" r="-331" b="-3984"/>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B84EB4D-74B8-9884-39BE-8D3BCA86177D}"/>
                  </a:ext>
                </a:extLst>
              </p:cNvPr>
              <p:cNvSpPr txBox="1"/>
              <p:nvPr/>
            </p:nvSpPr>
            <p:spPr>
              <a:xfrm>
                <a:off x="1593201" y="4054474"/>
                <a:ext cx="9202315"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PE" i="1" smtClean="0">
                              <a:solidFill>
                                <a:srgbClr val="836967"/>
                              </a:solidFill>
                              <a:latin typeface="Cambria Math" panose="02040503050406030204" pitchFamily="18" charset="0"/>
                            </a:rPr>
                          </m:ctrlPr>
                        </m:sSubPr>
                        <m:e>
                          <m:r>
                            <a:rPr lang="es-PE" i="1">
                              <a:latin typeface="Cambria Math" panose="02040503050406030204" pitchFamily="18" charset="0"/>
                            </a:rPr>
                            <m:t>𝐶𝐼𝐶𝐸</m:t>
                          </m:r>
                        </m:e>
                        <m:sub>
                          <m:d>
                            <m:dPr>
                              <m:ctrlPr>
                                <a:rPr lang="es-PE" i="1">
                                  <a:solidFill>
                                    <a:srgbClr val="836967"/>
                                  </a:solidFill>
                                  <a:latin typeface="Cambria Math" panose="02040503050406030204" pitchFamily="18" charset="0"/>
                                </a:rPr>
                              </m:ctrlPr>
                            </m:dPr>
                            <m:e>
                              <m:r>
                                <a:rPr lang="es-PE" i="1">
                                  <a:latin typeface="Cambria Math" panose="02040503050406030204" pitchFamily="18" charset="0"/>
                                </a:rPr>
                                <m:t>𝑐𝑚𝑜𝑙</m:t>
                              </m:r>
                              <m:d>
                                <m:dPr>
                                  <m:ctrlPr>
                                    <a:rPr lang="es-PE" i="1">
                                      <a:solidFill>
                                        <a:srgbClr val="836967"/>
                                      </a:solidFill>
                                      <a:latin typeface="Cambria Math" panose="02040503050406030204" pitchFamily="18" charset="0"/>
                                    </a:rPr>
                                  </m:ctrlPr>
                                </m:dPr>
                                <m:e>
                                  <m:r>
                                    <a:rPr lang="es-PE" i="0">
                                      <a:latin typeface="Cambria Math" panose="02040503050406030204" pitchFamily="18" charset="0"/>
                                    </a:rPr>
                                    <m:t>+</m:t>
                                  </m:r>
                                </m:e>
                              </m:d>
                              <m:r>
                                <a:rPr lang="es-PE" i="1">
                                  <a:latin typeface="Cambria Math" panose="02040503050406030204" pitchFamily="18" charset="0"/>
                                </a:rPr>
                                <m:t>𝑥</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𝑘𝑔</m:t>
                                  </m:r>
                                </m:e>
                                <m:sup>
                                  <m:r>
                                    <a:rPr lang="es-PE" i="0">
                                      <a:latin typeface="Cambria Math" panose="02040503050406030204" pitchFamily="18" charset="0"/>
                                    </a:rPr>
                                    <m:t>−1</m:t>
                                  </m:r>
                                </m:sup>
                              </m:sSup>
                              <m:r>
                                <a:rPr lang="es-PE" i="1">
                                  <a:latin typeface="Cambria Math" panose="02040503050406030204" pitchFamily="18" charset="0"/>
                                </a:rPr>
                                <m:t>𝑑𝑒</m:t>
                              </m:r>
                              <m:r>
                                <a:rPr lang="es-PE" i="0">
                                  <a:latin typeface="Cambria Math" panose="02040503050406030204" pitchFamily="18" charset="0"/>
                                </a:rPr>
                                <m:t> </m:t>
                              </m:r>
                              <m:r>
                                <a:rPr lang="es-PE" i="1">
                                  <a:latin typeface="Cambria Math" panose="02040503050406030204" pitchFamily="18" charset="0"/>
                                </a:rPr>
                                <m:t>𝑠𝑢𝑒𝑙𝑜</m:t>
                              </m:r>
                              <m:r>
                                <a:rPr lang="es-PE" i="0">
                                  <a:latin typeface="Cambria Math" panose="02040503050406030204" pitchFamily="18" charset="0"/>
                                </a:rPr>
                                <m:t> </m:t>
                              </m:r>
                              <m:r>
                                <a:rPr lang="es-PE" i="1">
                                  <a:latin typeface="Cambria Math" panose="02040503050406030204" pitchFamily="18" charset="0"/>
                                </a:rPr>
                                <m:t>𝑠𝑒𝑐𝑜</m:t>
                              </m:r>
                            </m:e>
                          </m:d>
                        </m:sub>
                      </m:sSub>
                      <m:r>
                        <a:rPr lang="es-PE" i="0">
                          <a:latin typeface="Cambria Math" panose="02040503050406030204" pitchFamily="18" charset="0"/>
                        </a:rPr>
                        <m:t>= </m:t>
                      </m:r>
                      <m:nary>
                        <m:naryPr>
                          <m:chr m:val="∑"/>
                          <m:subHide m:val="on"/>
                          <m:supHide m:val="on"/>
                          <m:ctrlPr>
                            <a:rPr lang="es-PE" i="1">
                              <a:latin typeface="Cambria Math" panose="02040503050406030204" pitchFamily="18" charset="0"/>
                            </a:rPr>
                          </m:ctrlPr>
                        </m:naryPr>
                        <m:sub/>
                        <m:sup/>
                        <m:e>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𝐶𝑎</m:t>
                              </m:r>
                            </m:e>
                            <m:sup>
                              <m:r>
                                <a:rPr lang="es-PE" i="0">
                                  <a:latin typeface="Cambria Math" panose="02040503050406030204" pitchFamily="18" charset="0"/>
                                </a:rPr>
                                <m:t>2+</m:t>
                              </m:r>
                            </m:sup>
                          </m:sSup>
                          <m:r>
                            <a:rPr lang="es-PE" i="0">
                              <a:latin typeface="Cambria Math" panose="02040503050406030204" pitchFamily="18" charset="0"/>
                            </a:rPr>
                            <m:t>+ </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𝑀𝑔</m:t>
                              </m:r>
                            </m:e>
                            <m:sup>
                              <m:r>
                                <a:rPr lang="es-PE" i="0">
                                  <a:latin typeface="Cambria Math" panose="02040503050406030204" pitchFamily="18" charset="0"/>
                                </a:rPr>
                                <m:t>2+</m:t>
                              </m:r>
                            </m:sup>
                          </m:sSup>
                          <m:r>
                            <a:rPr lang="es-PE" i="0">
                              <a:latin typeface="Cambria Math" panose="02040503050406030204" pitchFamily="18" charset="0"/>
                            </a:rPr>
                            <m:t>+ </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𝐾</m:t>
                              </m:r>
                            </m:e>
                            <m:sup>
                              <m:r>
                                <a:rPr lang="es-PE" i="0">
                                  <a:latin typeface="Cambria Math" panose="02040503050406030204" pitchFamily="18" charset="0"/>
                                </a:rPr>
                                <m:t>+</m:t>
                              </m:r>
                            </m:sup>
                          </m:sSup>
                          <m:r>
                            <a:rPr lang="es-PE" i="0">
                              <a:latin typeface="Cambria Math" panose="02040503050406030204" pitchFamily="18" charset="0"/>
                            </a:rPr>
                            <m:t>+ </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𝑁𝑎</m:t>
                              </m:r>
                            </m:e>
                            <m:sup>
                              <m:r>
                                <a:rPr lang="es-PE" i="0">
                                  <a:latin typeface="Cambria Math" panose="02040503050406030204" pitchFamily="18" charset="0"/>
                                </a:rPr>
                                <m:t>+</m:t>
                              </m:r>
                            </m:sup>
                          </m:sSup>
                          <m:r>
                            <a:rPr lang="es-PE" i="0">
                              <a:latin typeface="Cambria Math" panose="02040503050406030204" pitchFamily="18" charset="0"/>
                            </a:rPr>
                            <m:t>+ </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𝐻</m:t>
                              </m:r>
                            </m:e>
                            <m:sup>
                              <m:r>
                                <a:rPr lang="es-PE" i="0">
                                  <a:latin typeface="Cambria Math" panose="02040503050406030204" pitchFamily="18" charset="0"/>
                                </a:rPr>
                                <m:t>+</m:t>
                              </m:r>
                            </m:sup>
                          </m:sSup>
                          <m:r>
                            <a:rPr lang="es-PE" i="0">
                              <a:latin typeface="Cambria Math" panose="02040503050406030204" pitchFamily="18" charset="0"/>
                            </a:rPr>
                            <m:t>+ </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𝐴𝑙</m:t>
                              </m:r>
                            </m:e>
                            <m:sup>
                              <m:r>
                                <a:rPr lang="es-PE" i="0">
                                  <a:latin typeface="Cambria Math" panose="02040503050406030204" pitchFamily="18" charset="0"/>
                                </a:rPr>
                                <m:t>3+</m:t>
                              </m:r>
                            </m:sup>
                          </m:sSup>
                        </m:e>
                      </m:nary>
                    </m:oMath>
                  </m:oMathPara>
                </a14:m>
                <a:endParaRPr lang="es-PE" dirty="0"/>
              </a:p>
            </p:txBody>
          </p:sp>
        </mc:Choice>
        <mc:Fallback xmlns="">
          <p:sp>
            <p:nvSpPr>
              <p:cNvPr id="7" name="CuadroTexto 6">
                <a:extLst>
                  <a:ext uri="{FF2B5EF4-FFF2-40B4-BE49-F238E27FC236}">
                    <a16:creationId xmlns:a16="http://schemas.microsoft.com/office/drawing/2014/main" id="{EB84EB4D-74B8-9884-39BE-8D3BCA86177D}"/>
                  </a:ext>
                </a:extLst>
              </p:cNvPr>
              <p:cNvSpPr txBox="1">
                <a:spLocks noRot="1" noChangeAspect="1" noMove="1" noResize="1" noEditPoints="1" noAdjustHandles="1" noChangeArrowheads="1" noChangeShapeType="1" noTextEdit="1"/>
              </p:cNvSpPr>
              <p:nvPr/>
            </p:nvSpPr>
            <p:spPr>
              <a:xfrm>
                <a:off x="1593201" y="4054474"/>
                <a:ext cx="9202315" cy="763094"/>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9954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9F7FB7B-3C95-5524-0AA0-A23435B80D87}"/>
              </a:ext>
            </a:extLst>
          </p:cNvPr>
          <p:cNvSpPr txBox="1"/>
          <p:nvPr/>
        </p:nvSpPr>
        <p:spPr>
          <a:xfrm>
            <a:off x="3170076" y="1396494"/>
            <a:ext cx="6097554" cy="463397"/>
          </a:xfrm>
          <a:prstGeom prst="rect">
            <a:avLst/>
          </a:prstGeom>
          <a:noFill/>
        </p:spPr>
        <p:txBody>
          <a:bodyPr wrap="square">
            <a:spAutoFit/>
          </a:bodyPr>
          <a:lstStyle/>
          <a:p>
            <a:pPr algn="ctr">
              <a:lnSpc>
                <a:spcPct val="150000"/>
              </a:lnSpc>
              <a:spcAft>
                <a:spcPts val="800"/>
              </a:spcAft>
            </a:pPr>
            <a:r>
              <a:rPr lang="es-PE" sz="18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Cálculo de la saturación de aluminio (</a:t>
            </a:r>
            <a:r>
              <a:rPr lang="es-PE" sz="1800" b="1" kern="100"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Sat</a:t>
            </a:r>
            <a:r>
              <a:rPr lang="es-PE" sz="18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Al)</a:t>
            </a:r>
            <a:endParaRPr lang="es-PE"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215B9A52-798B-1B00-5F79-2C772819D4CC}"/>
              </a:ext>
            </a:extLst>
          </p:cNvPr>
          <p:cNvSpPr txBox="1"/>
          <p:nvPr/>
        </p:nvSpPr>
        <p:spPr>
          <a:xfrm>
            <a:off x="1733162" y="1859891"/>
            <a:ext cx="9239638" cy="1709892"/>
          </a:xfrm>
          <a:prstGeom prst="rect">
            <a:avLst/>
          </a:prstGeom>
          <a:noFill/>
        </p:spPr>
        <p:txBody>
          <a:bodyPr wrap="square">
            <a:spAutoFit/>
          </a:bodyPr>
          <a:lstStyle/>
          <a:p>
            <a:pPr algn="just">
              <a:lnSpc>
                <a:spcPct val="150000"/>
              </a:lnSpc>
              <a:spcAft>
                <a:spcPts val="800"/>
              </a:spcAft>
            </a:pPr>
            <a:r>
              <a:rPr lang="es-PE" sz="1800" kern="100" dirty="0">
                <a:effectLst/>
                <a:latin typeface="Times New Roman" panose="02020603050405020304" pitchFamily="18" charset="0"/>
                <a:ea typeface="Calibri" panose="020F0502020204030204" pitchFamily="34" charset="0"/>
                <a:cs typeface="Times New Roman" panose="02020603050405020304" pitchFamily="18" charset="0"/>
              </a:rPr>
              <a:t>Es un parámetro directamente relacionado con el pH del suelo, entre mayor es la acidez mayor será la saturación de aluminio y se puede definir como el porcentaje de cargas o espacios ocupados por el aluminio en la fase de cambio. La saturación de aluminio se determina mediante la siguiente formula:</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32DABD-2C6F-567F-4679-7C608FBF6302}"/>
                  </a:ext>
                </a:extLst>
              </p:cNvPr>
              <p:cNvSpPr txBox="1"/>
              <p:nvPr/>
            </p:nvSpPr>
            <p:spPr>
              <a:xfrm>
                <a:off x="3047223" y="3777029"/>
                <a:ext cx="6097554" cy="6475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PE" i="1" smtClean="0">
                          <a:latin typeface="Cambria Math" panose="02040503050406030204" pitchFamily="18" charset="0"/>
                        </a:rPr>
                        <m:t>𝑆𝑎𝑡</m:t>
                      </m:r>
                      <m:r>
                        <a:rPr lang="es-PE" i="0">
                          <a:latin typeface="Cambria Math" panose="02040503050406030204" pitchFamily="18" charset="0"/>
                        </a:rPr>
                        <m:t>. </m:t>
                      </m:r>
                      <m:r>
                        <a:rPr lang="es-PE" i="1">
                          <a:latin typeface="Cambria Math" panose="02040503050406030204" pitchFamily="18" charset="0"/>
                        </a:rPr>
                        <m:t>𝐴𝑙</m:t>
                      </m:r>
                      <m:r>
                        <a:rPr lang="es-PE" i="0">
                          <a:latin typeface="Cambria Math" panose="02040503050406030204" pitchFamily="18" charset="0"/>
                        </a:rPr>
                        <m:t> </m:t>
                      </m:r>
                      <m:d>
                        <m:dPr>
                          <m:ctrlPr>
                            <a:rPr lang="es-PE" i="1">
                              <a:solidFill>
                                <a:srgbClr val="836967"/>
                              </a:solidFill>
                              <a:latin typeface="Cambria Math" panose="02040503050406030204" pitchFamily="18" charset="0"/>
                            </a:rPr>
                          </m:ctrlPr>
                        </m:dPr>
                        <m:e>
                          <m:r>
                            <a:rPr lang="es-PE" i="0">
                              <a:latin typeface="Cambria Math" panose="02040503050406030204" pitchFamily="18" charset="0"/>
                            </a:rPr>
                            <m:t>%</m:t>
                          </m:r>
                        </m:e>
                      </m:d>
                      <m:r>
                        <a:rPr lang="es-PE" i="0">
                          <a:latin typeface="Cambria Math" panose="02040503050406030204" pitchFamily="18" charset="0"/>
                        </a:rPr>
                        <m:t>= </m:t>
                      </m:r>
                      <m:f>
                        <m:fPr>
                          <m:ctrlPr>
                            <a:rPr lang="es-PE" i="1">
                              <a:solidFill>
                                <a:srgbClr val="836967"/>
                              </a:solidFill>
                              <a:latin typeface="Cambria Math" panose="02040503050406030204" pitchFamily="18" charset="0"/>
                            </a:rPr>
                          </m:ctrlPr>
                        </m:fPr>
                        <m:num>
                          <m:r>
                            <a:rPr lang="es-PE" i="1">
                              <a:latin typeface="Cambria Math" panose="02040503050406030204" pitchFamily="18" charset="0"/>
                            </a:rPr>
                            <m:t>𝑐𝑚𝑜𝑙</m:t>
                          </m:r>
                          <m:d>
                            <m:dPr>
                              <m:ctrlPr>
                                <a:rPr lang="es-PE" i="1">
                                  <a:solidFill>
                                    <a:srgbClr val="836967"/>
                                  </a:solidFill>
                                  <a:latin typeface="Cambria Math" panose="02040503050406030204" pitchFamily="18" charset="0"/>
                                </a:rPr>
                              </m:ctrlPr>
                            </m:dPr>
                            <m:e>
                              <m:r>
                                <a:rPr lang="es-PE" i="0">
                                  <a:latin typeface="Cambria Math" panose="02040503050406030204" pitchFamily="18" charset="0"/>
                                </a:rPr>
                                <m:t>+</m:t>
                              </m:r>
                            </m:e>
                          </m:d>
                          <m:r>
                            <a:rPr lang="es-PE" i="1">
                              <a:latin typeface="Cambria Math" panose="02040503050406030204" pitchFamily="18" charset="0"/>
                            </a:rPr>
                            <m:t>𝑥</m:t>
                          </m:r>
                          <m:sSup>
                            <m:sSupPr>
                              <m:ctrlPr>
                                <a:rPr lang="es-PE" i="1">
                                  <a:solidFill>
                                    <a:srgbClr val="836967"/>
                                  </a:solidFill>
                                  <a:latin typeface="Cambria Math" panose="02040503050406030204" pitchFamily="18" charset="0"/>
                                </a:rPr>
                              </m:ctrlPr>
                            </m:sSupPr>
                            <m:e>
                              <m:r>
                                <a:rPr lang="es-PE" i="1">
                                  <a:latin typeface="Cambria Math" panose="02040503050406030204" pitchFamily="18" charset="0"/>
                                </a:rPr>
                                <m:t>𝐾𝑔</m:t>
                              </m:r>
                            </m:e>
                            <m:sup>
                              <m:r>
                                <a:rPr lang="es-PE" i="0">
                                  <a:latin typeface="Cambria Math" panose="02040503050406030204" pitchFamily="18" charset="0"/>
                                </a:rPr>
                                <m:t>−1</m:t>
                              </m:r>
                            </m:sup>
                          </m:sSup>
                          <m:r>
                            <a:rPr lang="es-PE" i="1">
                              <a:latin typeface="Cambria Math" panose="02040503050406030204" pitchFamily="18" charset="0"/>
                            </a:rPr>
                            <m:t>𝑑𝑒</m:t>
                          </m:r>
                          <m:r>
                            <a:rPr lang="es-PE" i="0">
                              <a:latin typeface="Cambria Math" panose="02040503050406030204" pitchFamily="18" charset="0"/>
                            </a:rPr>
                            <m:t> </m:t>
                          </m:r>
                          <m:r>
                            <a:rPr lang="es-PE" i="1">
                              <a:latin typeface="Cambria Math" panose="02040503050406030204" pitchFamily="18" charset="0"/>
                            </a:rPr>
                            <m:t>𝐴𝑙</m:t>
                          </m:r>
                        </m:num>
                        <m:den>
                          <m:r>
                            <a:rPr lang="es-PE" i="1">
                              <a:latin typeface="Cambria Math" panose="02040503050406030204" pitchFamily="18" charset="0"/>
                            </a:rPr>
                            <m:t>𝐶𝐼𝐶𝐸</m:t>
                          </m:r>
                        </m:den>
                      </m:f>
                      <m:r>
                        <a:rPr lang="es-PE" i="1">
                          <a:latin typeface="Cambria Math" panose="02040503050406030204" pitchFamily="18" charset="0"/>
                        </a:rPr>
                        <m:t>𝑥</m:t>
                      </m:r>
                      <m:r>
                        <a:rPr lang="es-PE" i="0">
                          <a:latin typeface="Cambria Math" panose="02040503050406030204" pitchFamily="18" charset="0"/>
                        </a:rPr>
                        <m:t>100</m:t>
                      </m:r>
                    </m:oMath>
                  </m:oMathPara>
                </a14:m>
                <a:endParaRPr lang="es-PE" dirty="0"/>
              </a:p>
            </p:txBody>
          </p:sp>
        </mc:Choice>
        <mc:Fallback xmlns="">
          <p:sp>
            <p:nvSpPr>
              <p:cNvPr id="7" name="CuadroTexto 6">
                <a:extLst>
                  <a:ext uri="{FF2B5EF4-FFF2-40B4-BE49-F238E27FC236}">
                    <a16:creationId xmlns:a16="http://schemas.microsoft.com/office/drawing/2014/main" id="{3632DABD-2C6F-567F-4679-7C608FBF6302}"/>
                  </a:ext>
                </a:extLst>
              </p:cNvPr>
              <p:cNvSpPr txBox="1">
                <a:spLocks noRot="1" noChangeAspect="1" noMove="1" noResize="1" noEditPoints="1" noAdjustHandles="1" noChangeArrowheads="1" noChangeShapeType="1" noTextEdit="1"/>
              </p:cNvSpPr>
              <p:nvPr/>
            </p:nvSpPr>
            <p:spPr>
              <a:xfrm>
                <a:off x="3047223" y="3777029"/>
                <a:ext cx="6097554" cy="647550"/>
              </a:xfrm>
              <a:prstGeom prst="rect">
                <a:avLst/>
              </a:prstGeom>
              <a:blipFill>
                <a:blip r:embed="rId2"/>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506231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8A7D825-D67C-E8F9-E650-216F8CF13CF7}"/>
              </a:ext>
            </a:extLst>
          </p:cNvPr>
          <p:cNvSpPr txBox="1"/>
          <p:nvPr/>
        </p:nvSpPr>
        <p:spPr>
          <a:xfrm>
            <a:off x="3151414" y="1175383"/>
            <a:ext cx="6097554" cy="463397"/>
          </a:xfrm>
          <a:prstGeom prst="rect">
            <a:avLst/>
          </a:prstGeom>
          <a:noFill/>
        </p:spPr>
        <p:txBody>
          <a:bodyPr wrap="square">
            <a:spAutoFit/>
          </a:bodyPr>
          <a:lstStyle/>
          <a:p>
            <a:pPr algn="ctr">
              <a:lnSpc>
                <a:spcPct val="150000"/>
              </a:lnSpc>
              <a:spcAft>
                <a:spcPts val="800"/>
              </a:spcAft>
            </a:pPr>
            <a:r>
              <a:rPr lang="es-PE" sz="18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Cálculo de la saturación de base (SB)</a:t>
            </a:r>
            <a:endParaRPr lang="es-PE" sz="16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89DB37B-EF46-E8DF-29D1-E58C2EA32CA9}"/>
                  </a:ext>
                </a:extLst>
              </p:cNvPr>
              <p:cNvSpPr txBox="1"/>
              <p:nvPr/>
            </p:nvSpPr>
            <p:spPr>
              <a:xfrm>
                <a:off x="1359937" y="1443361"/>
                <a:ext cx="9143222" cy="1776192"/>
              </a:xfrm>
              <a:prstGeom prst="rect">
                <a:avLst/>
              </a:prstGeom>
              <a:noFill/>
            </p:spPr>
            <p:txBody>
              <a:bodyPr wrap="square">
                <a:spAutoFit/>
              </a:bodyPr>
              <a:lstStyle/>
              <a:p>
                <a:pPr algn="just">
                  <a:lnSpc>
                    <a:spcPct val="150000"/>
                  </a:lnSpc>
                  <a:spcAft>
                    <a:spcPts val="800"/>
                  </a:spcAft>
                </a:pP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Lo primero que debemos tener claro es que las bases de suelo son cuatro:</a:t>
                </a:r>
                <a:endParaRPr lang="es-PE"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Calcio (</a:t>
                </a:r>
                <a14:m>
                  <m:oMath xmlns:m="http://schemas.openxmlformats.org/officeDocument/2006/math">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𝐶𝑎</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magnesio (</a:t>
                </a:r>
                <a14:m>
                  <m:oMath xmlns:m="http://schemas.openxmlformats.org/officeDocument/2006/math">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𝑀𝑔</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potasio (</a:t>
                </a:r>
                <a14:m>
                  <m:oMath xmlns:m="http://schemas.openxmlformats.org/officeDocument/2006/math">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𝐾</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y sodio (</a:t>
                </a:r>
                <a14:m>
                  <m:oMath xmlns:m="http://schemas.openxmlformats.org/officeDocument/2006/math">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𝑁𝑎</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 Estos cationes desempeñan un papel muy importante en el proceso de intercambio catiónico y determinan en buena medida el nivel de fertilidad de un suelo. Entre mayor sea el contenido de bases en el suelo mayor será la fertilidad de este. La saturación de bases se puede definir como el porcentaje de cargas o espacios ocupados por las bases en la fase de cambio. La saturación de bases se determina de la siguiente formula:</a:t>
                </a:r>
                <a:endParaRPr lang="es-P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389DB37B-EF46-E8DF-29D1-E58C2EA32CA9}"/>
                  </a:ext>
                </a:extLst>
              </p:cNvPr>
              <p:cNvSpPr txBox="1">
                <a:spLocks noRot="1" noChangeAspect="1" noMove="1" noResize="1" noEditPoints="1" noAdjustHandles="1" noChangeArrowheads="1" noChangeShapeType="1" noTextEdit="1"/>
              </p:cNvSpPr>
              <p:nvPr/>
            </p:nvSpPr>
            <p:spPr>
              <a:xfrm>
                <a:off x="1359937" y="1443361"/>
                <a:ext cx="9143222" cy="1776192"/>
              </a:xfrm>
              <a:prstGeom prst="rect">
                <a:avLst/>
              </a:prstGeom>
              <a:blipFill>
                <a:blip r:embed="rId2"/>
                <a:stretch>
                  <a:fillRect l="-200" r="-200" b="-2405"/>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244797E-6439-BB11-78A6-CC463F3D5878}"/>
                  </a:ext>
                </a:extLst>
              </p:cNvPr>
              <p:cNvSpPr txBox="1"/>
              <p:nvPr/>
            </p:nvSpPr>
            <p:spPr>
              <a:xfrm>
                <a:off x="1704780" y="3345483"/>
                <a:ext cx="8782439" cy="5859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PE" sz="1600" i="1" smtClean="0">
                          <a:latin typeface="Cambria Math" panose="02040503050406030204" pitchFamily="18" charset="0"/>
                        </a:rPr>
                        <m:t>𝑆𝐵</m:t>
                      </m:r>
                      <m:d>
                        <m:dPr>
                          <m:ctrlPr>
                            <a:rPr lang="es-PE" sz="1600" i="1">
                              <a:solidFill>
                                <a:srgbClr val="836967"/>
                              </a:solidFill>
                              <a:latin typeface="Cambria Math" panose="02040503050406030204" pitchFamily="18" charset="0"/>
                            </a:rPr>
                          </m:ctrlPr>
                        </m:dPr>
                        <m:e>
                          <m:r>
                            <a:rPr lang="es-PE" sz="1600" i="0">
                              <a:latin typeface="Cambria Math" panose="02040503050406030204" pitchFamily="18" charset="0"/>
                            </a:rPr>
                            <m:t>%</m:t>
                          </m:r>
                        </m:e>
                      </m:d>
                      <m:r>
                        <a:rPr lang="es-PE" sz="1600" i="0">
                          <a:latin typeface="Cambria Math" panose="02040503050406030204" pitchFamily="18" charset="0"/>
                        </a:rPr>
                        <m:t>= </m:t>
                      </m:r>
                      <m:f>
                        <m:fPr>
                          <m:ctrlPr>
                            <a:rPr lang="es-PE" sz="1600" i="1">
                              <a:solidFill>
                                <a:srgbClr val="836967"/>
                              </a:solidFill>
                              <a:latin typeface="Cambria Math" panose="02040503050406030204" pitchFamily="18" charset="0"/>
                            </a:rPr>
                          </m:ctrlPr>
                        </m:fPr>
                        <m:num>
                          <m:r>
                            <a:rPr lang="es-PE" sz="1600" i="1">
                              <a:latin typeface="Cambria Math" panose="02040503050406030204" pitchFamily="18" charset="0"/>
                            </a:rPr>
                            <m:t>𝐵𝑎𝑠𝑒𝑠</m:t>
                          </m:r>
                          <m:r>
                            <a:rPr lang="es-PE" sz="1600" i="0">
                              <a:latin typeface="Cambria Math" panose="02040503050406030204" pitchFamily="18" charset="0"/>
                            </a:rPr>
                            <m:t> </m:t>
                          </m:r>
                          <m:r>
                            <a:rPr lang="es-PE" sz="1600" i="1">
                              <a:latin typeface="Cambria Math" panose="02040503050406030204" pitchFamily="18" charset="0"/>
                            </a:rPr>
                            <m:t>𝑡𝑜𝑡𝑎𝑙𝑒𝑠</m:t>
                          </m:r>
                          <m:d>
                            <m:dPr>
                              <m:ctrlPr>
                                <a:rPr lang="es-PE" sz="1600" i="1">
                                  <a:latin typeface="Cambria Math" panose="02040503050406030204" pitchFamily="18" charset="0"/>
                                </a:rPr>
                              </m:ctrlPr>
                            </m:dPr>
                            <m:e>
                              <m:r>
                                <a:rPr lang="es-PE" sz="1600" i="1">
                                  <a:latin typeface="Cambria Math" panose="02040503050406030204" pitchFamily="18" charset="0"/>
                                </a:rPr>
                                <m:t>𝑡𝑜𝑡𝑎𝑙</m:t>
                              </m:r>
                              <m:r>
                                <a:rPr lang="es-PE" sz="1600" i="0">
                                  <a:latin typeface="Cambria Math" panose="02040503050406030204" pitchFamily="18" charset="0"/>
                                </a:rPr>
                                <m:t> </m:t>
                              </m:r>
                              <m:r>
                                <a:rPr lang="es-PE" sz="1600" i="1">
                                  <a:latin typeface="Cambria Math" panose="02040503050406030204" pitchFamily="18" charset="0"/>
                                </a:rPr>
                                <m:t>𝑑𝑒</m:t>
                              </m:r>
                              <m:r>
                                <a:rPr lang="es-PE" sz="1600" i="0">
                                  <a:latin typeface="Cambria Math" panose="02040503050406030204" pitchFamily="18" charset="0"/>
                                </a:rPr>
                                <m:t> </m:t>
                              </m:r>
                              <m:r>
                                <a:rPr lang="es-PE" sz="1600" i="1">
                                  <a:latin typeface="Cambria Math" panose="02040503050406030204" pitchFamily="18" charset="0"/>
                                </a:rPr>
                                <m:t>𝑐𝑚𝑜𝑙</m:t>
                              </m:r>
                              <m:d>
                                <m:dPr>
                                  <m:ctrlPr>
                                    <a:rPr lang="es-PE" sz="1600" i="1">
                                      <a:solidFill>
                                        <a:srgbClr val="836967"/>
                                      </a:solidFill>
                                      <a:latin typeface="Cambria Math" panose="02040503050406030204" pitchFamily="18" charset="0"/>
                                    </a:rPr>
                                  </m:ctrlPr>
                                </m:dPr>
                                <m:e>
                                  <m:r>
                                    <a:rPr lang="es-PE" sz="1600" i="0">
                                      <a:latin typeface="Cambria Math" panose="02040503050406030204" pitchFamily="18" charset="0"/>
                                    </a:rPr>
                                    <m:t>+</m:t>
                                  </m:r>
                                </m:e>
                              </m:d>
                              <m:r>
                                <a:rPr lang="es-PE" sz="1600" i="1">
                                  <a:latin typeface="Cambria Math" panose="02040503050406030204" pitchFamily="18" charset="0"/>
                                </a:rPr>
                                <m:t>𝑥</m:t>
                              </m:r>
                              <m:sSup>
                                <m:sSupPr>
                                  <m:ctrlPr>
                                    <a:rPr lang="es-PE" sz="1600" i="1">
                                      <a:solidFill>
                                        <a:srgbClr val="836967"/>
                                      </a:solidFill>
                                      <a:latin typeface="Cambria Math" panose="02040503050406030204" pitchFamily="18" charset="0"/>
                                    </a:rPr>
                                  </m:ctrlPr>
                                </m:sSupPr>
                                <m:e>
                                  <m:r>
                                    <a:rPr lang="es-PE" sz="1600" i="1">
                                      <a:latin typeface="Cambria Math" panose="02040503050406030204" pitchFamily="18" charset="0"/>
                                    </a:rPr>
                                    <m:t>𝑘𝑔</m:t>
                                  </m:r>
                                </m:e>
                                <m:sup>
                                  <m:r>
                                    <a:rPr lang="es-PE" sz="1600" i="0">
                                      <a:latin typeface="Cambria Math" panose="02040503050406030204" pitchFamily="18" charset="0"/>
                                    </a:rPr>
                                    <m:t>−1</m:t>
                                  </m:r>
                                </m:sup>
                              </m:sSup>
                              <m:r>
                                <a:rPr lang="es-PE" sz="1600" i="1">
                                  <a:latin typeface="Cambria Math" panose="02040503050406030204" pitchFamily="18" charset="0"/>
                                </a:rPr>
                                <m:t>𝑑𝑒</m:t>
                              </m:r>
                              <m:r>
                                <a:rPr lang="es-PE" sz="1600" i="0">
                                  <a:latin typeface="Cambria Math" panose="02040503050406030204" pitchFamily="18" charset="0"/>
                                </a:rPr>
                                <m:t> </m:t>
                              </m:r>
                              <m:r>
                                <a:rPr lang="es-PE" sz="1600" i="1">
                                  <a:latin typeface="Cambria Math" panose="02040503050406030204" pitchFamily="18" charset="0"/>
                                </a:rPr>
                                <m:t>𝐶𝑎</m:t>
                              </m:r>
                              <m:r>
                                <a:rPr lang="es-PE" sz="1600" i="0">
                                  <a:latin typeface="Cambria Math" panose="02040503050406030204" pitchFamily="18" charset="0"/>
                                </a:rPr>
                                <m:t>+</m:t>
                              </m:r>
                              <m:r>
                                <a:rPr lang="es-PE" sz="1600" i="1">
                                  <a:latin typeface="Cambria Math" panose="02040503050406030204" pitchFamily="18" charset="0"/>
                                </a:rPr>
                                <m:t>𝑀𝑔</m:t>
                              </m:r>
                              <m:r>
                                <a:rPr lang="es-PE" sz="1600" i="0">
                                  <a:latin typeface="Cambria Math" panose="02040503050406030204" pitchFamily="18" charset="0"/>
                                </a:rPr>
                                <m:t>+</m:t>
                              </m:r>
                              <m:r>
                                <a:rPr lang="es-PE" sz="1600" i="1">
                                  <a:latin typeface="Cambria Math" panose="02040503050406030204" pitchFamily="18" charset="0"/>
                                </a:rPr>
                                <m:t>𝐾</m:t>
                              </m:r>
                              <m:r>
                                <a:rPr lang="es-PE" sz="1600" i="0">
                                  <a:latin typeface="Cambria Math" panose="02040503050406030204" pitchFamily="18" charset="0"/>
                                </a:rPr>
                                <m:t>+</m:t>
                              </m:r>
                              <m:r>
                                <a:rPr lang="es-PE" sz="1600" i="1">
                                  <a:latin typeface="Cambria Math" panose="02040503050406030204" pitchFamily="18" charset="0"/>
                                </a:rPr>
                                <m:t>𝑁𝑎</m:t>
                              </m:r>
                            </m:e>
                          </m:d>
                        </m:num>
                        <m:den>
                          <m:r>
                            <a:rPr lang="es-PE" sz="1600" i="1">
                              <a:latin typeface="Cambria Math" panose="02040503050406030204" pitchFamily="18" charset="0"/>
                            </a:rPr>
                            <m:t>𝐶𝐼𝐶𝐸</m:t>
                          </m:r>
                        </m:den>
                      </m:f>
                      <m:r>
                        <a:rPr lang="es-PE" sz="1600" i="1">
                          <a:latin typeface="Cambria Math" panose="02040503050406030204" pitchFamily="18" charset="0"/>
                        </a:rPr>
                        <m:t>𝑥</m:t>
                      </m:r>
                      <m:r>
                        <a:rPr lang="es-PE" sz="1600" i="0">
                          <a:latin typeface="Cambria Math" panose="02040503050406030204" pitchFamily="18" charset="0"/>
                        </a:rPr>
                        <m:t>100</m:t>
                      </m:r>
                    </m:oMath>
                  </m:oMathPara>
                </a14:m>
                <a:endParaRPr lang="es-PE" sz="1600" dirty="0"/>
              </a:p>
            </p:txBody>
          </p:sp>
        </mc:Choice>
        <mc:Fallback xmlns="">
          <p:sp>
            <p:nvSpPr>
              <p:cNvPr id="7" name="CuadroTexto 6">
                <a:extLst>
                  <a:ext uri="{FF2B5EF4-FFF2-40B4-BE49-F238E27FC236}">
                    <a16:creationId xmlns:a16="http://schemas.microsoft.com/office/drawing/2014/main" id="{C244797E-6439-BB11-78A6-CC463F3D5878}"/>
                  </a:ext>
                </a:extLst>
              </p:cNvPr>
              <p:cNvSpPr txBox="1">
                <a:spLocks noRot="1" noChangeAspect="1" noMove="1" noResize="1" noEditPoints="1" noAdjustHandles="1" noChangeArrowheads="1" noChangeShapeType="1" noTextEdit="1"/>
              </p:cNvSpPr>
              <p:nvPr/>
            </p:nvSpPr>
            <p:spPr>
              <a:xfrm>
                <a:off x="1704780" y="3345483"/>
                <a:ext cx="8782439" cy="585930"/>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57B36D1-0907-79FE-B502-37E8A2EB239F}"/>
                  </a:ext>
                </a:extLst>
              </p:cNvPr>
              <p:cNvSpPr txBox="1"/>
              <p:nvPr/>
            </p:nvSpPr>
            <p:spPr>
              <a:xfrm>
                <a:off x="1359937" y="4040008"/>
                <a:ext cx="8987711" cy="1592231"/>
              </a:xfrm>
              <a:prstGeom prst="rect">
                <a:avLst/>
              </a:prstGeom>
              <a:noFill/>
            </p:spPr>
            <p:txBody>
              <a:bodyPr wrap="square">
                <a:spAutoFit/>
              </a:bodyPr>
              <a:lstStyle/>
              <a:p>
                <a:pPr>
                  <a:lnSpc>
                    <a:spcPct val="150000"/>
                  </a:lnSpc>
                  <a:spcAft>
                    <a:spcPts val="800"/>
                  </a:spcAft>
                </a:pPr>
                <a:r>
                  <a:rPr lang="es-PE" sz="1400" kern="100" dirty="0">
                    <a:effectLst/>
                    <a:latin typeface="Times New Roman" panose="02020603050405020304" pitchFamily="18" charset="0"/>
                    <a:ea typeface="Calibri" panose="020F0502020204030204" pitchFamily="34" charset="0"/>
                    <a:cs typeface="Times New Roman" panose="02020603050405020304" pitchFamily="18" charset="0"/>
                  </a:rPr>
                  <a:t>Si se desea obtener el porcentaje de saturación de cada uno de las bases se utilizaría la misma fórmula, en este caso se dividiría cada catión de manera individual. Por ejemplo:</a:t>
                </a:r>
                <a:endParaRPr lang="es-PE"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𝑆𝑎𝑡</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𝐶𝑎</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m:t>
                          </m:r>
                        </m:e>
                      </m:d>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𝑐𝑚𝑜𝑙</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m:t>
                              </m:r>
                            </m:e>
                          </m:d>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𝑥</m:t>
                          </m:r>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𝐾𝑔</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−1</m:t>
                              </m:r>
                            </m:sup>
                          </m:s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𝑑𝑒</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𝐶𝑎</m:t>
                          </m:r>
                          <m:sSup>
                            <m:sSupPr>
                              <m:ctrlPr>
                                <a:rPr lang="es-PE"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m:t>
                              </m:r>
                            </m:e>
                            <m:sup>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𝐶𝐼𝐶𝐸</m:t>
                          </m:r>
                        </m:den>
                      </m:f>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𝑥</m:t>
                      </m:r>
                      <m:r>
                        <a:rPr lang="es-PE" sz="1400" i="1" kern="100">
                          <a:effectLst/>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s-P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257B36D1-0907-79FE-B502-37E8A2EB239F}"/>
                  </a:ext>
                </a:extLst>
              </p:cNvPr>
              <p:cNvSpPr txBox="1">
                <a:spLocks noRot="1" noChangeAspect="1" noMove="1" noResize="1" noEditPoints="1" noAdjustHandles="1" noChangeArrowheads="1" noChangeShapeType="1" noTextEdit="1"/>
              </p:cNvSpPr>
              <p:nvPr/>
            </p:nvSpPr>
            <p:spPr>
              <a:xfrm>
                <a:off x="1359937" y="4040008"/>
                <a:ext cx="8987711" cy="1592231"/>
              </a:xfrm>
              <a:prstGeom prst="rect">
                <a:avLst/>
              </a:prstGeom>
              <a:blipFill>
                <a:blip r:embed="rId4"/>
                <a:stretch>
                  <a:fillRect l="-204"/>
                </a:stretch>
              </a:blipFill>
            </p:spPr>
            <p:txBody>
              <a:bodyPr/>
              <a:lstStyle/>
              <a:p>
                <a:r>
                  <a:rPr lang="es-PE">
                    <a:noFill/>
                  </a:rPr>
                  <a:t> </a:t>
                </a:r>
              </a:p>
            </p:txBody>
          </p:sp>
        </mc:Fallback>
      </mc:AlternateContent>
    </p:spTree>
    <p:extLst>
      <p:ext uri="{BB962C8B-B14F-4D97-AF65-F5344CB8AC3E}">
        <p14:creationId xmlns:p14="http://schemas.microsoft.com/office/powerpoint/2010/main" val="332871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a:extLst>
              <a:ext uri="{FF2B5EF4-FFF2-40B4-BE49-F238E27FC236}">
                <a16:creationId xmlns:a16="http://schemas.microsoft.com/office/drawing/2014/main" id="{41576616-9E4C-F4A1-796D-FBB142204021}"/>
              </a:ext>
            </a:extLst>
          </p:cNvPr>
          <p:cNvGraphicFramePr>
            <a:graphicFrameLocks noGrp="1"/>
          </p:cNvGraphicFramePr>
          <p:nvPr>
            <p:extLst>
              <p:ext uri="{D42A27DB-BD31-4B8C-83A1-F6EECF244321}">
                <p14:modId xmlns:p14="http://schemas.microsoft.com/office/powerpoint/2010/main" val="3203007731"/>
              </p:ext>
            </p:extLst>
          </p:nvPr>
        </p:nvGraphicFramePr>
        <p:xfrm>
          <a:off x="3262313" y="2374850"/>
          <a:ext cx="5667373" cy="2242693"/>
        </p:xfrm>
        <a:graphic>
          <a:graphicData uri="http://schemas.openxmlformats.org/drawingml/2006/table">
            <a:tbl>
              <a:tblPr firstRow="1" firstCol="1" lastRow="1" lastCol="1" bandRow="1" bandCol="1"/>
              <a:tblGrid>
                <a:gridCol w="539478">
                  <a:extLst>
                    <a:ext uri="{9D8B030D-6E8A-4147-A177-3AD203B41FA5}">
                      <a16:colId xmlns:a16="http://schemas.microsoft.com/office/drawing/2014/main" val="221912521"/>
                    </a:ext>
                  </a:extLst>
                </a:gridCol>
                <a:gridCol w="628863">
                  <a:extLst>
                    <a:ext uri="{9D8B030D-6E8A-4147-A177-3AD203B41FA5}">
                      <a16:colId xmlns:a16="http://schemas.microsoft.com/office/drawing/2014/main" val="1647234326"/>
                    </a:ext>
                  </a:extLst>
                </a:gridCol>
                <a:gridCol w="629497">
                  <a:extLst>
                    <a:ext uri="{9D8B030D-6E8A-4147-A177-3AD203B41FA5}">
                      <a16:colId xmlns:a16="http://schemas.microsoft.com/office/drawing/2014/main" val="3683475889"/>
                    </a:ext>
                  </a:extLst>
                </a:gridCol>
                <a:gridCol w="538844">
                  <a:extLst>
                    <a:ext uri="{9D8B030D-6E8A-4147-A177-3AD203B41FA5}">
                      <a16:colId xmlns:a16="http://schemas.microsoft.com/office/drawing/2014/main" val="2443179852"/>
                    </a:ext>
                  </a:extLst>
                </a:gridCol>
                <a:gridCol w="722685">
                  <a:extLst>
                    <a:ext uri="{9D8B030D-6E8A-4147-A177-3AD203B41FA5}">
                      <a16:colId xmlns:a16="http://schemas.microsoft.com/office/drawing/2014/main" val="2287184418"/>
                    </a:ext>
                  </a:extLst>
                </a:gridCol>
                <a:gridCol w="539478">
                  <a:extLst>
                    <a:ext uri="{9D8B030D-6E8A-4147-A177-3AD203B41FA5}">
                      <a16:colId xmlns:a16="http://schemas.microsoft.com/office/drawing/2014/main" val="753961992"/>
                    </a:ext>
                  </a:extLst>
                </a:gridCol>
                <a:gridCol w="361343">
                  <a:extLst>
                    <a:ext uri="{9D8B030D-6E8A-4147-A177-3AD203B41FA5}">
                      <a16:colId xmlns:a16="http://schemas.microsoft.com/office/drawing/2014/main" val="3502182051"/>
                    </a:ext>
                  </a:extLst>
                </a:gridCol>
                <a:gridCol w="628863">
                  <a:extLst>
                    <a:ext uri="{9D8B030D-6E8A-4147-A177-3AD203B41FA5}">
                      <a16:colId xmlns:a16="http://schemas.microsoft.com/office/drawing/2014/main" val="2655152359"/>
                    </a:ext>
                  </a:extLst>
                </a:gridCol>
                <a:gridCol w="538844">
                  <a:extLst>
                    <a:ext uri="{9D8B030D-6E8A-4147-A177-3AD203B41FA5}">
                      <a16:colId xmlns:a16="http://schemas.microsoft.com/office/drawing/2014/main" val="2537223557"/>
                    </a:ext>
                  </a:extLst>
                </a:gridCol>
                <a:gridCol w="539478">
                  <a:extLst>
                    <a:ext uri="{9D8B030D-6E8A-4147-A177-3AD203B41FA5}">
                      <a16:colId xmlns:a16="http://schemas.microsoft.com/office/drawing/2014/main" val="1856202736"/>
                    </a:ext>
                  </a:extLst>
                </a:gridCol>
              </a:tblGrid>
              <a:tr h="0">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NIVEL</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marL="71755" marR="71755">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MATERIA ORGÁNICA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marL="71755" marR="71755">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NITRÓGENO *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marL="71755" marR="71755">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FÓSFORO DISPONIBLE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marL="71755" marR="71755">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POTASIO DISPONIBLE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CIC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Ca</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Mg</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Al</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Sat</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Al</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3766124033"/>
                  </a:ext>
                </a:extLst>
              </a:tr>
              <a:tr h="197485">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ppm</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gridSpan="5">
                  <a:txBody>
                    <a:bodyPr/>
                    <a:lstStyle/>
                    <a:p>
                      <a:pPr algn="ct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cmol+)/kg</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a:txBody>
                    <a:bodyPr/>
                    <a:lstStyle/>
                    <a:p>
                      <a:pPr algn="ctr">
                        <a:lnSpc>
                          <a:spcPct val="115000"/>
                        </a:lnSpc>
                        <a:spcAft>
                          <a:spcPts val="800"/>
                        </a:spcAft>
                      </a:pPr>
                      <a:r>
                        <a:rPr lang="es-ES" sz="900" b="1" kern="100">
                          <a:effectLst/>
                          <a:latin typeface="Arial" panose="020B0604020202020204" pitchFamily="34" charset="0"/>
                          <a:ea typeface="Arial" panose="020B0604020202020204" pitchFamily="34" charset="0"/>
                          <a:cs typeface="Times New Roman" panose="02020603050405020304" pitchFamily="18" charset="0"/>
                        </a:rPr>
                        <a:t>%</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867725"/>
                  </a:ext>
                </a:extLst>
              </a:tr>
              <a:tr h="140970">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Muy bajo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6</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912108305"/>
                  </a:ext>
                </a:extLst>
              </a:tr>
              <a:tr h="140970">
                <a:tc>
                  <a:txBody>
                    <a:bodyPr/>
                    <a:lstStyle/>
                    <a:p>
                      <a:pPr>
                        <a:lnSpc>
                          <a:spcPct val="115000"/>
                        </a:lnSpc>
                        <a:spcAft>
                          <a:spcPts val="800"/>
                        </a:spcAft>
                      </a:pPr>
                      <a:r>
                        <a:rPr lang="es-ES" sz="1100" kern="100">
                          <a:effectLst/>
                          <a:latin typeface="Arial" panose="020B0604020202020204" pitchFamily="34" charset="0"/>
                          <a:ea typeface="Arial" panose="020B0604020202020204" pitchFamily="34" charset="0"/>
                          <a:cs typeface="Times New Roman" panose="02020603050405020304" pitchFamily="18" charset="0"/>
                        </a:rPr>
                        <a:t>Bajo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2</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0.1</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7</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0.1</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6 - 12</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3</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1.5</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0.1</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&lt; 15 adecuado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4036461756"/>
                  </a:ext>
                </a:extLst>
              </a:tr>
              <a:tr h="140970">
                <a:tc>
                  <a:txBody>
                    <a:bodyPr/>
                    <a:lstStyle/>
                    <a:p>
                      <a:pPr>
                        <a:lnSpc>
                          <a:spcPct val="115000"/>
                        </a:lnSpc>
                        <a:spcAft>
                          <a:spcPts val="800"/>
                        </a:spcAft>
                      </a:pPr>
                      <a:r>
                        <a:rPr lang="es-ES" sz="1100" kern="100">
                          <a:effectLst/>
                          <a:latin typeface="Arial" panose="020B0604020202020204" pitchFamily="34" charset="0"/>
                          <a:ea typeface="Arial" panose="020B0604020202020204" pitchFamily="34" charset="0"/>
                          <a:cs typeface="Times New Roman" panose="02020603050405020304" pitchFamily="18" charset="0"/>
                        </a:rPr>
                        <a:t>Medio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2 - 4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0.1 – 0.2</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7 – 14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0.1 – 0.24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12 - 20</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3-6</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1.5 – 2.5</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0.1 – 0.5</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15 – 30 alto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936566766"/>
                  </a:ext>
                </a:extLst>
              </a:tr>
              <a:tr h="140970">
                <a:tc>
                  <a:txBody>
                    <a:bodyPr/>
                    <a:lstStyle/>
                    <a:p>
                      <a:pPr>
                        <a:lnSpc>
                          <a:spcPct val="115000"/>
                        </a:lnSpc>
                        <a:spcAft>
                          <a:spcPts val="800"/>
                        </a:spcAft>
                      </a:pPr>
                      <a:r>
                        <a:rPr lang="es-ES" sz="1100" kern="100">
                          <a:effectLst/>
                          <a:latin typeface="Arial" panose="020B0604020202020204" pitchFamily="34" charset="0"/>
                          <a:ea typeface="Arial" panose="020B0604020202020204" pitchFamily="34" charset="0"/>
                          <a:cs typeface="Times New Roman" panose="02020603050405020304" pitchFamily="18" charset="0"/>
                        </a:rPr>
                        <a:t>Alto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0.2</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14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0.24</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20</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6</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2.5</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a:effectLst/>
                          <a:latin typeface="Arial" panose="020B0604020202020204" pitchFamily="34" charset="0"/>
                          <a:ea typeface="Arial" panose="020B0604020202020204" pitchFamily="34" charset="0"/>
                          <a:cs typeface="Times New Roman" panose="02020603050405020304" pitchFamily="18" charset="0"/>
                        </a:rPr>
                        <a:t>&gt; 0.5</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tc>
                  <a:txBody>
                    <a:bodyPr/>
                    <a:lstStyle/>
                    <a:p>
                      <a:pPr>
                        <a:lnSpc>
                          <a:spcPct val="115000"/>
                        </a:lnSpc>
                        <a:spcAft>
                          <a:spcPts val="800"/>
                        </a:spcAft>
                      </a:pPr>
                      <a:r>
                        <a:rPr lang="es-ES" sz="900" kern="100" dirty="0">
                          <a:effectLst/>
                          <a:latin typeface="Arial" panose="020B0604020202020204" pitchFamily="34" charset="0"/>
                          <a:ea typeface="Arial" panose="020B0604020202020204" pitchFamily="34" charset="0"/>
                          <a:cs typeface="Times New Roman" panose="02020603050405020304" pitchFamily="18" charset="0"/>
                        </a:rPr>
                        <a:t>&gt; 15 tóxico</a:t>
                      </a:r>
                      <a:endParaRPr lang="es-P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231F1F"/>
                      </a:solidFill>
                      <a:prstDash val="solid"/>
                      <a:round/>
                      <a:headEnd type="none" w="med" len="med"/>
                      <a:tailEnd type="none" w="med" len="med"/>
                    </a:lnL>
                    <a:lnR w="12700" cap="flat" cmpd="sng" algn="ctr">
                      <a:solidFill>
                        <a:srgbClr val="231F1F"/>
                      </a:solidFill>
                      <a:prstDash val="solid"/>
                      <a:round/>
                      <a:headEnd type="none" w="med" len="med"/>
                      <a:tailEnd type="none" w="med" len="med"/>
                    </a:lnR>
                    <a:lnT w="12700" cap="flat" cmpd="sng" algn="ctr">
                      <a:solidFill>
                        <a:srgbClr val="231F1F"/>
                      </a:solidFill>
                      <a:prstDash val="solid"/>
                      <a:round/>
                      <a:headEnd type="none" w="med" len="med"/>
                      <a:tailEnd type="none" w="med" len="med"/>
                    </a:lnT>
                    <a:lnB w="12700" cap="flat" cmpd="sng" algn="ctr">
                      <a:solidFill>
                        <a:srgbClr val="231F1F"/>
                      </a:solidFill>
                      <a:prstDash val="solid"/>
                      <a:round/>
                      <a:headEnd type="none" w="med" len="med"/>
                      <a:tailEnd type="none" w="med" len="med"/>
                    </a:lnB>
                    <a:noFill/>
                  </a:tcPr>
                </a:tc>
                <a:extLst>
                  <a:ext uri="{0D108BD9-81ED-4DB2-BD59-A6C34878D82A}">
                    <a16:rowId xmlns:a16="http://schemas.microsoft.com/office/drawing/2014/main" val="3362529640"/>
                  </a:ext>
                </a:extLst>
              </a:tr>
            </a:tbl>
          </a:graphicData>
        </a:graphic>
      </p:graphicFrame>
      <p:sp>
        <p:nvSpPr>
          <p:cNvPr id="7" name="CuadroTexto 6">
            <a:extLst>
              <a:ext uri="{FF2B5EF4-FFF2-40B4-BE49-F238E27FC236}">
                <a16:creationId xmlns:a16="http://schemas.microsoft.com/office/drawing/2014/main" id="{8DCD8A70-6EF2-E0CB-413D-D36327364BDD}"/>
              </a:ext>
            </a:extLst>
          </p:cNvPr>
          <p:cNvSpPr txBox="1"/>
          <p:nvPr/>
        </p:nvSpPr>
        <p:spPr>
          <a:xfrm>
            <a:off x="1976844" y="1429236"/>
            <a:ext cx="8107681" cy="742960"/>
          </a:xfrm>
          <a:prstGeom prst="rect">
            <a:avLst/>
          </a:prstGeom>
          <a:noFill/>
        </p:spPr>
        <p:txBody>
          <a:bodyPr wrap="square">
            <a:spAutoFit/>
          </a:bodyPr>
          <a:lstStyle/>
          <a:p>
            <a:pPr algn="ctr">
              <a:lnSpc>
                <a:spcPct val="115000"/>
              </a:lnSpc>
              <a:spcAft>
                <a:spcPts val="800"/>
              </a:spcAft>
            </a:pPr>
            <a:r>
              <a:rPr lang="es-ES" sz="1600" b="1" kern="100" dirty="0">
                <a:solidFill>
                  <a:srgbClr val="0070C0"/>
                </a:solidFill>
                <a:effectLst/>
                <a:latin typeface="Arial" panose="020B0604020202020204" pitchFamily="34" charset="0"/>
                <a:ea typeface="Arial" panose="020B0604020202020204" pitchFamily="34" charset="0"/>
                <a:cs typeface="Times New Roman" panose="02020603050405020304" pitchFamily="18" charset="0"/>
              </a:rPr>
              <a:t>PROPIEDAD DE FERTILIDAD DEL SUELO</a:t>
            </a:r>
            <a:endParaRPr lang="es-PE" sz="16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s-ES" sz="1600" b="1" kern="100" dirty="0">
                <a:effectLst/>
                <a:latin typeface="Arial" panose="020B0604020202020204" pitchFamily="34" charset="0"/>
                <a:ea typeface="Arial" panose="020B0604020202020204" pitchFamily="34" charset="0"/>
                <a:cs typeface="Times New Roman" panose="02020603050405020304" pitchFamily="18" charset="0"/>
              </a:rPr>
              <a:t>Variable: MO (Materia orgánica), nitrógeno, fósforo y potasio</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C6D76ED4-6109-C1B3-F69B-6F70307754C0}"/>
              </a:ext>
            </a:extLst>
          </p:cNvPr>
          <p:cNvSpPr txBox="1"/>
          <p:nvPr/>
        </p:nvSpPr>
        <p:spPr>
          <a:xfrm>
            <a:off x="1532707" y="4822764"/>
            <a:ext cx="9126583" cy="606000"/>
          </a:xfrm>
          <a:prstGeom prst="rect">
            <a:avLst/>
          </a:prstGeom>
          <a:noFill/>
        </p:spPr>
        <p:txBody>
          <a:bodyPr wrap="square">
            <a:spAutoFit/>
          </a:bodyPr>
          <a:lstStyle/>
          <a:p>
            <a:pPr>
              <a:lnSpc>
                <a:spcPct val="115000"/>
              </a:lnSpc>
              <a:spcAft>
                <a:spcPts val="800"/>
              </a:spcAft>
            </a:pPr>
            <a:r>
              <a:rPr lang="es-ES" sz="1200" kern="100" dirty="0">
                <a:effectLst/>
                <a:latin typeface="Arial" panose="020B0604020202020204" pitchFamily="34" charset="0"/>
                <a:ea typeface="Arial" panose="020B0604020202020204" pitchFamily="34" charset="0"/>
                <a:cs typeface="Times New Roman" panose="02020603050405020304" pitchFamily="18" charset="0"/>
              </a:rPr>
              <a:t>REGLAMENTO DE CLASIFICACIÓN DE TIERRAS POR SU CAPACIDAD DE USO MAYOR 2022, DS </a:t>
            </a:r>
            <a:r>
              <a:rPr lang="es-ES" sz="1200" kern="100" dirty="0" err="1">
                <a:effectLst/>
                <a:latin typeface="Arial" panose="020B0604020202020204" pitchFamily="34" charset="0"/>
                <a:ea typeface="Arial" panose="020B0604020202020204" pitchFamily="34" charset="0"/>
                <a:cs typeface="Times New Roman" panose="02020603050405020304" pitchFamily="18" charset="0"/>
              </a:rPr>
              <a:t>N°</a:t>
            </a:r>
            <a:r>
              <a:rPr lang="es-ES" sz="1200" kern="100" dirty="0">
                <a:effectLst/>
                <a:latin typeface="Arial" panose="020B0604020202020204" pitchFamily="34" charset="0"/>
                <a:ea typeface="Arial" panose="020B0604020202020204" pitchFamily="34" charset="0"/>
                <a:cs typeface="Times New Roman" panose="02020603050405020304" pitchFamily="18" charset="0"/>
              </a:rPr>
              <a:t> 005-2022-MIDAGRI</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s-ES" sz="1200" kern="100" dirty="0">
                <a:effectLst/>
                <a:latin typeface="Arial" panose="020B0604020202020204" pitchFamily="34" charset="0"/>
                <a:ea typeface="Arial" panose="020B0604020202020204" pitchFamily="34" charset="0"/>
                <a:cs typeface="Times New Roman" panose="02020603050405020304" pitchFamily="18" charset="0"/>
              </a:rPr>
              <a:t>* Guerrero J. 1998. Universidad nacional Agraria La Molina. Interpretación de análisis de suelos y recomendaciones. </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0967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813E39A-CDD4-7154-704E-8D7F77CD9250}"/>
              </a:ext>
            </a:extLst>
          </p:cNvPr>
          <p:cNvSpPr txBox="1"/>
          <p:nvPr/>
        </p:nvSpPr>
        <p:spPr>
          <a:xfrm>
            <a:off x="1170317" y="2184760"/>
            <a:ext cx="5480649" cy="3108543"/>
          </a:xfrm>
          <a:prstGeom prst="rect">
            <a:avLst/>
          </a:prstGeom>
          <a:noFill/>
        </p:spPr>
        <p:txBody>
          <a:bodyPr wrap="square">
            <a:spAutoFit/>
          </a:bodyPr>
          <a:lstStyle/>
          <a:p>
            <a:pPr algn="l"/>
            <a:r>
              <a:rPr lang="es-MX" sz="1400" b="0" i="0" dirty="0">
                <a:solidFill>
                  <a:srgbClr val="000000"/>
                </a:solidFill>
                <a:effectLst/>
                <a:latin typeface="nunito sans" pitchFamily="2" charset="0"/>
              </a:rPr>
              <a:t>El </a:t>
            </a:r>
            <a:r>
              <a:rPr lang="es-MX" sz="1400" b="1" i="0" dirty="0">
                <a:solidFill>
                  <a:srgbClr val="000000"/>
                </a:solidFill>
                <a:effectLst/>
                <a:latin typeface="nunito sans" pitchFamily="2" charset="0"/>
              </a:rPr>
              <a:t>Análisis Foliar</a:t>
            </a:r>
            <a:r>
              <a:rPr lang="es-MX" sz="1400" b="0" i="0" dirty="0">
                <a:solidFill>
                  <a:srgbClr val="000000"/>
                </a:solidFill>
                <a:effectLst/>
                <a:latin typeface="nunito sans" pitchFamily="2" charset="0"/>
              </a:rPr>
              <a:t> nos permite obtener una información muy importante: es una </a:t>
            </a:r>
            <a:r>
              <a:rPr lang="es-MX" sz="1400" b="1" i="0" dirty="0">
                <a:solidFill>
                  <a:srgbClr val="000000"/>
                </a:solidFill>
                <a:effectLst/>
                <a:latin typeface="nunito sans" pitchFamily="2" charset="0"/>
              </a:rPr>
              <a:t>Instantánea del Estado Nutricional </a:t>
            </a:r>
            <a:r>
              <a:rPr lang="es-MX" sz="1400" b="0" i="0" dirty="0">
                <a:solidFill>
                  <a:srgbClr val="000000"/>
                </a:solidFill>
                <a:effectLst/>
                <a:latin typeface="nunito sans" pitchFamily="2" charset="0"/>
              </a:rPr>
              <a:t>de la planta. El </a:t>
            </a:r>
            <a:r>
              <a:rPr lang="es-MX" sz="1400" b="1" i="0" dirty="0">
                <a:solidFill>
                  <a:srgbClr val="000000"/>
                </a:solidFill>
                <a:effectLst/>
                <a:latin typeface="nunito sans" pitchFamily="2" charset="0"/>
              </a:rPr>
              <a:t>Análisis de Suelo </a:t>
            </a:r>
            <a:r>
              <a:rPr lang="es-MX" sz="1400" b="0" i="0" dirty="0">
                <a:solidFill>
                  <a:srgbClr val="000000"/>
                </a:solidFill>
                <a:effectLst/>
                <a:latin typeface="nunito sans" pitchFamily="2" charset="0"/>
              </a:rPr>
              <a:t>nos indica cómo está la “despensa” de nutrientes y el </a:t>
            </a:r>
            <a:r>
              <a:rPr lang="es-MX" sz="1400" b="1" i="0" dirty="0">
                <a:solidFill>
                  <a:srgbClr val="000000"/>
                </a:solidFill>
                <a:effectLst/>
                <a:latin typeface="nunito sans" pitchFamily="2" charset="0"/>
              </a:rPr>
              <a:t>Análisis Foliar</a:t>
            </a:r>
            <a:r>
              <a:rPr lang="es-MX" sz="1400" b="0" i="0" dirty="0">
                <a:solidFill>
                  <a:srgbClr val="000000"/>
                </a:solidFill>
                <a:effectLst/>
                <a:latin typeface="nunito sans" pitchFamily="2" charset="0"/>
              </a:rPr>
              <a:t> nos indica cómo está usando la planta esos nutrientes.</a:t>
            </a:r>
          </a:p>
          <a:p>
            <a:pPr algn="l"/>
            <a:r>
              <a:rPr lang="es-MX" sz="1400" b="0" i="0" dirty="0">
                <a:solidFill>
                  <a:srgbClr val="000000"/>
                </a:solidFill>
                <a:effectLst/>
                <a:latin typeface="nunito sans" pitchFamily="2" charset="0"/>
              </a:rPr>
              <a:t>Dicho de otra manera, el foliar nos permite detectar si hay algún (o algunos) </a:t>
            </a:r>
            <a:r>
              <a:rPr lang="es-MX" sz="1400" b="1" i="0" dirty="0">
                <a:solidFill>
                  <a:srgbClr val="000000"/>
                </a:solidFill>
                <a:effectLst/>
                <a:latin typeface="nunito sans" pitchFamily="2" charset="0"/>
              </a:rPr>
              <a:t>nutriente(s) que pueda provocar un desequilibrio en la planta</a:t>
            </a:r>
            <a:r>
              <a:rPr lang="es-MX" sz="1400" b="0" i="0" dirty="0">
                <a:solidFill>
                  <a:srgbClr val="000000"/>
                </a:solidFill>
                <a:effectLst/>
                <a:latin typeface="nunito sans" pitchFamily="2" charset="0"/>
              </a:rPr>
              <a:t>, nos permite </a:t>
            </a:r>
            <a:r>
              <a:rPr lang="es-MX" sz="1400" b="1" i="0" dirty="0">
                <a:solidFill>
                  <a:srgbClr val="000000"/>
                </a:solidFill>
                <a:effectLst/>
                <a:latin typeface="nunito sans" pitchFamily="2" charset="0"/>
              </a:rPr>
              <a:t>anticiparnos </a:t>
            </a:r>
            <a:r>
              <a:rPr lang="es-MX" sz="1400" b="0" i="0" dirty="0">
                <a:solidFill>
                  <a:srgbClr val="000000"/>
                </a:solidFill>
                <a:effectLst/>
                <a:latin typeface="nunito sans" pitchFamily="2" charset="0"/>
              </a:rPr>
              <a:t>a la aparición de carencias, sabremos objetivamente </a:t>
            </a:r>
            <a:r>
              <a:rPr lang="es-MX" sz="1400" b="1" i="0" dirty="0">
                <a:solidFill>
                  <a:srgbClr val="000000"/>
                </a:solidFill>
                <a:effectLst/>
                <a:latin typeface="nunito sans" pitchFamily="2" charset="0"/>
              </a:rPr>
              <a:t>cómo de eficiente es nuestro plan de abonado</a:t>
            </a:r>
            <a:r>
              <a:rPr lang="es-MX" sz="1400" b="0" i="0" dirty="0">
                <a:solidFill>
                  <a:srgbClr val="000000"/>
                </a:solidFill>
                <a:effectLst/>
                <a:latin typeface="nunito sans" pitchFamily="2" charset="0"/>
              </a:rPr>
              <a:t>, </a:t>
            </a:r>
            <a:r>
              <a:rPr lang="es-MX" sz="1400" b="0" i="0" dirty="0" err="1">
                <a:solidFill>
                  <a:srgbClr val="000000"/>
                </a:solidFill>
                <a:effectLst/>
                <a:latin typeface="nunito sans" pitchFamily="2" charset="0"/>
              </a:rPr>
              <a:t>etc</a:t>
            </a:r>
            <a:r>
              <a:rPr lang="es-MX" sz="1400" b="0" i="0" dirty="0">
                <a:solidFill>
                  <a:srgbClr val="000000"/>
                </a:solidFill>
                <a:effectLst/>
                <a:latin typeface="nunito sans" pitchFamily="2" charset="0"/>
              </a:rPr>
              <a:t>, etc.</a:t>
            </a:r>
          </a:p>
          <a:p>
            <a:pPr algn="l"/>
            <a:r>
              <a:rPr lang="es-MX" sz="1400" b="0" i="0" dirty="0">
                <a:solidFill>
                  <a:srgbClr val="000000"/>
                </a:solidFill>
                <a:effectLst/>
                <a:latin typeface="nunito sans" pitchFamily="2" charset="0"/>
              </a:rPr>
              <a:t>En nuestro sitio tenemos una página dedicada exclusivamente a los </a:t>
            </a:r>
            <a:r>
              <a:rPr lang="es-MX" sz="1400" b="1" i="0" dirty="0">
                <a:solidFill>
                  <a:srgbClr val="000000"/>
                </a:solidFill>
                <a:effectLst/>
                <a:latin typeface="nunito sans" pitchFamily="2" charset="0"/>
              </a:rPr>
              <a:t>Análisis de Hoja</a:t>
            </a:r>
            <a:r>
              <a:rPr lang="es-MX" sz="1400" b="0" i="0" dirty="0">
                <a:solidFill>
                  <a:srgbClr val="000000"/>
                </a:solidFill>
                <a:effectLst/>
                <a:latin typeface="nunito sans" pitchFamily="2" charset="0"/>
              </a:rPr>
              <a:t> (foliar), pinchando en el botón de más abajo podrá conocer aspectos teóricos, épocas idóneas de muestreo, le presentamos nuestro producto </a:t>
            </a:r>
            <a:r>
              <a:rPr lang="es-MX" sz="1400" b="1" i="0" dirty="0">
                <a:solidFill>
                  <a:srgbClr val="000000"/>
                </a:solidFill>
                <a:effectLst/>
                <a:latin typeface="nunito sans" pitchFamily="2" charset="0"/>
              </a:rPr>
              <a:t>Foliar DRIS Olivo</a:t>
            </a:r>
            <a:r>
              <a:rPr lang="es-MX" sz="1400" b="0" i="0" dirty="0">
                <a:solidFill>
                  <a:srgbClr val="000000"/>
                </a:solidFill>
                <a:effectLst/>
                <a:latin typeface="nunito sans" pitchFamily="2" charset="0"/>
              </a:rPr>
              <a:t> y mucho más.</a:t>
            </a:r>
          </a:p>
        </p:txBody>
      </p:sp>
      <p:sp>
        <p:nvSpPr>
          <p:cNvPr id="5" name="CuadroTexto 4">
            <a:extLst>
              <a:ext uri="{FF2B5EF4-FFF2-40B4-BE49-F238E27FC236}">
                <a16:creationId xmlns:a16="http://schemas.microsoft.com/office/drawing/2014/main" id="{09D808EE-08E3-7ADF-4533-CEE48689F81D}"/>
              </a:ext>
            </a:extLst>
          </p:cNvPr>
          <p:cNvSpPr txBox="1"/>
          <p:nvPr/>
        </p:nvSpPr>
        <p:spPr>
          <a:xfrm>
            <a:off x="3771900" y="1510425"/>
            <a:ext cx="6094562" cy="369332"/>
          </a:xfrm>
          <a:prstGeom prst="rect">
            <a:avLst/>
          </a:prstGeom>
          <a:noFill/>
        </p:spPr>
        <p:txBody>
          <a:bodyPr wrap="square">
            <a:spAutoFit/>
          </a:bodyPr>
          <a:lstStyle/>
          <a:p>
            <a:pPr algn="l"/>
            <a:r>
              <a:rPr lang="es-MX" b="1" i="0" dirty="0">
                <a:solidFill>
                  <a:srgbClr val="82B941"/>
                </a:solidFill>
                <a:effectLst/>
                <a:latin typeface="nunito sans" pitchFamily="2" charset="0"/>
              </a:rPr>
              <a:t>¿Para qué sirven los análisis foliares?</a:t>
            </a:r>
          </a:p>
        </p:txBody>
      </p:sp>
      <p:pic>
        <p:nvPicPr>
          <p:cNvPr id="11266" name="Picture 2" descr="Utilidad de los Análisis Foliares">
            <a:extLst>
              <a:ext uri="{FF2B5EF4-FFF2-40B4-BE49-F238E27FC236}">
                <a16:creationId xmlns:a16="http://schemas.microsoft.com/office/drawing/2014/main" id="{951639B5-A6FC-B284-DC85-8A28F9A07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181" y="2346385"/>
            <a:ext cx="3666226" cy="366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56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2462BD-F4E5-F365-DF74-70008B6BB9FF}"/>
              </a:ext>
            </a:extLst>
          </p:cNvPr>
          <p:cNvSpPr txBox="1"/>
          <p:nvPr/>
        </p:nvSpPr>
        <p:spPr>
          <a:xfrm>
            <a:off x="1585520" y="1363288"/>
            <a:ext cx="9303390" cy="2950167"/>
          </a:xfrm>
          <a:prstGeom prst="rect">
            <a:avLst/>
          </a:prstGeom>
          <a:noFill/>
        </p:spPr>
        <p:txBody>
          <a:bodyPr wrap="square">
            <a:spAutoFit/>
          </a:bodyPr>
          <a:lstStyle/>
          <a:p>
            <a:pPr algn="ctr">
              <a:lnSpc>
                <a:spcPct val="107000"/>
              </a:lnSpc>
              <a:spcAft>
                <a:spcPts val="800"/>
              </a:spcAft>
            </a:pPr>
            <a:r>
              <a:rPr lang="es-PE" sz="1800" b="1"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rPr>
              <a:t>Recurso suelo</a:t>
            </a:r>
            <a:endParaRPr lang="es-PE" sz="1600" kern="100" dirty="0">
              <a:solidFill>
                <a:srgbClr val="0070C0"/>
              </a:solidFill>
              <a:effectLst/>
              <a:latin typeface="Arial Black" panose="020B0A040201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Suelo: La capa superior de la corteza terrestre transformada por la erosión y por procesos físico-químicos y biológicos. Esta compuesto de partículas minerales, materia orgánica, agua, aire organismos vivientes organizados en horizontes genéticos de suelo </a:t>
            </a:r>
            <a:r>
              <a:rPr lang="es-PE" sz="1600"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(ISO, 2013).</a:t>
            </a:r>
            <a:endParaRPr lang="es-PE" sz="14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PE" sz="18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La historia, da cuenta de como el suelo ha hecho parte de la vida de los seres humanos, no obstante, que es el gran olvidado cuando se alude a los recursos naturales (Burbano, 2013a y Saavedra, 2015). Por eso, hoy se juzga, que debe haber un manejo respetuoso del suelo, no solo para incrementar la producción de alimentos sino para preservar los servicios ecosistémicos y regular el clima </a:t>
            </a:r>
            <a:r>
              <a:rPr lang="es-PE" sz="1600"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(FAO-ITPS, 2015).</a:t>
            </a:r>
            <a:endParaRPr lang="es-PE" sz="16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674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B6F54F-F785-CE05-D890-40B598939A6A}"/>
              </a:ext>
            </a:extLst>
          </p:cNvPr>
          <p:cNvPicPr>
            <a:picLocks noChangeAspect="1"/>
          </p:cNvPicPr>
          <p:nvPr/>
        </p:nvPicPr>
        <p:blipFill rotWithShape="1">
          <a:blip r:embed="rId2">
            <a:extLst>
              <a:ext uri="{28A0092B-C50C-407E-A947-70E740481C1C}">
                <a14:useLocalDpi xmlns:a14="http://schemas.microsoft.com/office/drawing/2010/main" val="0"/>
              </a:ext>
            </a:extLst>
          </a:blip>
          <a:srcRect l="7340" t="7170" r="9356" b="7295"/>
          <a:stretch/>
        </p:blipFill>
        <p:spPr>
          <a:xfrm>
            <a:off x="905773" y="1164566"/>
            <a:ext cx="3835305" cy="5572664"/>
          </a:xfrm>
          <a:prstGeom prst="rect">
            <a:avLst/>
          </a:prstGeom>
        </p:spPr>
      </p:pic>
      <p:sp>
        <p:nvSpPr>
          <p:cNvPr id="5" name="CuadroTexto 4">
            <a:extLst>
              <a:ext uri="{FF2B5EF4-FFF2-40B4-BE49-F238E27FC236}">
                <a16:creationId xmlns:a16="http://schemas.microsoft.com/office/drawing/2014/main" id="{F38CC5E3-1AF8-ED8E-6003-E70695F785E9}"/>
              </a:ext>
            </a:extLst>
          </p:cNvPr>
          <p:cNvSpPr txBox="1"/>
          <p:nvPr/>
        </p:nvSpPr>
        <p:spPr>
          <a:xfrm>
            <a:off x="6463342" y="1441413"/>
            <a:ext cx="6094562" cy="369332"/>
          </a:xfrm>
          <a:prstGeom prst="rect">
            <a:avLst/>
          </a:prstGeom>
          <a:noFill/>
        </p:spPr>
        <p:txBody>
          <a:bodyPr wrap="square">
            <a:spAutoFit/>
          </a:bodyPr>
          <a:lstStyle/>
          <a:p>
            <a:pPr algn="l"/>
            <a:r>
              <a:rPr lang="es-MX" b="1" i="0" dirty="0">
                <a:solidFill>
                  <a:srgbClr val="0070C0"/>
                </a:solidFill>
                <a:effectLst/>
                <a:latin typeface="nunito sans" pitchFamily="2" charset="0"/>
              </a:rPr>
              <a:t>Ejemplos de Planes de Abonado</a:t>
            </a:r>
          </a:p>
        </p:txBody>
      </p:sp>
    </p:spTree>
    <p:extLst>
      <p:ext uri="{BB962C8B-B14F-4D97-AF65-F5344CB8AC3E}">
        <p14:creationId xmlns:p14="http://schemas.microsoft.com/office/powerpoint/2010/main" val="3209705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C45AF04-8905-5303-0F6A-5310F06B7D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6945" y="1311563"/>
            <a:ext cx="6788728" cy="3999347"/>
          </a:xfrm>
          <a:prstGeom prst="rect">
            <a:avLst/>
          </a:prstGeom>
        </p:spPr>
      </p:pic>
    </p:spTree>
    <p:extLst>
      <p:ext uri="{BB962C8B-B14F-4D97-AF65-F5344CB8AC3E}">
        <p14:creationId xmlns:p14="http://schemas.microsoft.com/office/powerpoint/2010/main" val="1735519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10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399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BC66FA8-FDF4-4D54-6206-FA22744D01DE}"/>
              </a:ext>
            </a:extLst>
          </p:cNvPr>
          <p:cNvPicPr>
            <a:picLocks noChangeAspect="1"/>
          </p:cNvPicPr>
          <p:nvPr/>
        </p:nvPicPr>
        <p:blipFill rotWithShape="1">
          <a:blip r:embed="rId2"/>
          <a:srcRect l="15152" t="35702" r="57121" b="20167"/>
          <a:stretch/>
        </p:blipFill>
        <p:spPr>
          <a:xfrm>
            <a:off x="4941453" y="1264499"/>
            <a:ext cx="5301673" cy="4526701"/>
          </a:xfrm>
          <a:prstGeom prst="rect">
            <a:avLst/>
          </a:prstGeom>
        </p:spPr>
      </p:pic>
      <p:sp>
        <p:nvSpPr>
          <p:cNvPr id="8" name="Rectángulo 7">
            <a:extLst>
              <a:ext uri="{FF2B5EF4-FFF2-40B4-BE49-F238E27FC236}">
                <a16:creationId xmlns:a16="http://schemas.microsoft.com/office/drawing/2014/main" id="{96EA3316-BB32-6792-19FB-EB26EBE333FC}"/>
              </a:ext>
            </a:extLst>
          </p:cNvPr>
          <p:cNvSpPr/>
          <p:nvPr/>
        </p:nvSpPr>
        <p:spPr>
          <a:xfrm>
            <a:off x="1219199" y="2392218"/>
            <a:ext cx="3177309" cy="3398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F.A. = Factor de área</a:t>
            </a:r>
          </a:p>
          <a:p>
            <a:pPr algn="ctr"/>
            <a:r>
              <a:rPr lang="es-MX" dirty="0"/>
              <a:t>PCA = Peso de capa arable</a:t>
            </a:r>
          </a:p>
          <a:p>
            <a:pPr algn="ctr"/>
            <a:endParaRPr lang="es-PE" dirty="0"/>
          </a:p>
        </p:txBody>
      </p:sp>
    </p:spTree>
    <p:extLst>
      <p:ext uri="{BB962C8B-B14F-4D97-AF65-F5344CB8AC3E}">
        <p14:creationId xmlns:p14="http://schemas.microsoft.com/office/powerpoint/2010/main" val="359129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029E85-2058-8799-A5DC-EA1B159ECFDB}"/>
              </a:ext>
            </a:extLst>
          </p:cNvPr>
          <p:cNvPicPr>
            <a:picLocks noChangeAspect="1"/>
          </p:cNvPicPr>
          <p:nvPr/>
        </p:nvPicPr>
        <p:blipFill rotWithShape="1">
          <a:blip r:embed="rId2"/>
          <a:srcRect l="20000" t="44598" r="58636" b="25746"/>
          <a:stretch/>
        </p:blipFill>
        <p:spPr>
          <a:xfrm>
            <a:off x="3602181" y="1560944"/>
            <a:ext cx="4998457" cy="3722256"/>
          </a:xfrm>
          <a:prstGeom prst="rect">
            <a:avLst/>
          </a:prstGeom>
        </p:spPr>
      </p:pic>
    </p:spTree>
    <p:extLst>
      <p:ext uri="{BB962C8B-B14F-4D97-AF65-F5344CB8AC3E}">
        <p14:creationId xmlns:p14="http://schemas.microsoft.com/office/powerpoint/2010/main" val="1339254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61D103-872E-8E01-D54F-BC69B9E101D6}"/>
              </a:ext>
            </a:extLst>
          </p:cNvPr>
          <p:cNvPicPr>
            <a:picLocks noChangeAspect="1"/>
          </p:cNvPicPr>
          <p:nvPr/>
        </p:nvPicPr>
        <p:blipFill rotWithShape="1">
          <a:blip r:embed="rId2"/>
          <a:srcRect l="12046" t="35984" r="56893" b="23910"/>
          <a:stretch/>
        </p:blipFill>
        <p:spPr>
          <a:xfrm>
            <a:off x="2974110" y="1362487"/>
            <a:ext cx="5966691" cy="4133026"/>
          </a:xfrm>
          <a:prstGeom prst="rect">
            <a:avLst/>
          </a:prstGeom>
        </p:spPr>
      </p:pic>
    </p:spTree>
    <p:extLst>
      <p:ext uri="{BB962C8B-B14F-4D97-AF65-F5344CB8AC3E}">
        <p14:creationId xmlns:p14="http://schemas.microsoft.com/office/powerpoint/2010/main" val="114130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A60DCB7-1FBB-B9AE-CECB-E4AE9C98DEE0}"/>
              </a:ext>
            </a:extLst>
          </p:cNvPr>
          <p:cNvPicPr>
            <a:picLocks noChangeAspect="1"/>
          </p:cNvPicPr>
          <p:nvPr/>
        </p:nvPicPr>
        <p:blipFill rotWithShape="1">
          <a:blip r:embed="rId2"/>
          <a:srcRect l="15909" t="36973" r="57652" b="44245"/>
          <a:stretch/>
        </p:blipFill>
        <p:spPr>
          <a:xfrm>
            <a:off x="2253672" y="1995054"/>
            <a:ext cx="7416445" cy="2826328"/>
          </a:xfrm>
          <a:prstGeom prst="rect">
            <a:avLst/>
          </a:prstGeom>
        </p:spPr>
      </p:pic>
    </p:spTree>
    <p:extLst>
      <p:ext uri="{BB962C8B-B14F-4D97-AF65-F5344CB8AC3E}">
        <p14:creationId xmlns:p14="http://schemas.microsoft.com/office/powerpoint/2010/main" val="402045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CECE5B0-CBF0-EA68-5C6E-AAC673D66F86}"/>
              </a:ext>
            </a:extLst>
          </p:cNvPr>
          <p:cNvPicPr>
            <a:picLocks noChangeAspect="1"/>
          </p:cNvPicPr>
          <p:nvPr/>
        </p:nvPicPr>
        <p:blipFill rotWithShape="1">
          <a:blip r:embed="rId2"/>
          <a:srcRect l="7197" t="22709" r="36591" b="27299"/>
          <a:stretch/>
        </p:blipFill>
        <p:spPr>
          <a:xfrm>
            <a:off x="604696" y="387927"/>
            <a:ext cx="10628548" cy="5070764"/>
          </a:xfrm>
          <a:prstGeom prst="rect">
            <a:avLst/>
          </a:prstGeom>
        </p:spPr>
      </p:pic>
    </p:spTree>
    <p:extLst>
      <p:ext uri="{BB962C8B-B14F-4D97-AF65-F5344CB8AC3E}">
        <p14:creationId xmlns:p14="http://schemas.microsoft.com/office/powerpoint/2010/main" val="210459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A2EB3-6BC3-BAEF-08DE-EE21BED6041C}"/>
              </a:ext>
            </a:extLst>
          </p:cNvPr>
          <p:cNvPicPr>
            <a:picLocks noChangeAspect="1"/>
          </p:cNvPicPr>
          <p:nvPr/>
        </p:nvPicPr>
        <p:blipFill rotWithShape="1">
          <a:blip r:embed="rId2"/>
          <a:srcRect l="6743" t="22992" r="35606" b="16850"/>
          <a:stretch/>
        </p:blipFill>
        <p:spPr>
          <a:xfrm>
            <a:off x="1662545" y="1293091"/>
            <a:ext cx="9074834" cy="5080000"/>
          </a:xfrm>
          <a:prstGeom prst="rect">
            <a:avLst/>
          </a:prstGeom>
        </p:spPr>
      </p:pic>
    </p:spTree>
    <p:extLst>
      <p:ext uri="{BB962C8B-B14F-4D97-AF65-F5344CB8AC3E}">
        <p14:creationId xmlns:p14="http://schemas.microsoft.com/office/powerpoint/2010/main" val="31067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0158DDA-DF7A-496E-0F16-81D9472A6B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14128" y="2274838"/>
            <a:ext cx="2740400" cy="3295830"/>
          </a:xfrm>
          <a:prstGeom prst="rect">
            <a:avLst/>
          </a:prstGeom>
        </p:spPr>
      </p:pic>
      <p:sp>
        <p:nvSpPr>
          <p:cNvPr id="2" name="Título 1">
            <a:extLst>
              <a:ext uri="{FF2B5EF4-FFF2-40B4-BE49-F238E27FC236}">
                <a16:creationId xmlns:a16="http://schemas.microsoft.com/office/drawing/2014/main" id="{84274CCF-3703-6364-9E78-3B83902668DC}"/>
              </a:ext>
            </a:extLst>
          </p:cNvPr>
          <p:cNvSpPr txBox="1">
            <a:spLocks/>
          </p:cNvSpPr>
          <p:nvPr/>
        </p:nvSpPr>
        <p:spPr>
          <a:xfrm>
            <a:off x="2222720" y="1472296"/>
            <a:ext cx="8294484" cy="6149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lnSpc>
                <a:spcPct val="100000"/>
              </a:lnSpc>
            </a:pPr>
            <a:r>
              <a:rPr lang="es-MX" sz="2800" dirty="0">
                <a:ln w="19050">
                  <a:noFill/>
                </a:ln>
                <a:solidFill>
                  <a:srgbClr val="0070C0"/>
                </a:solidFill>
                <a:latin typeface="Arial Black" panose="020B0A04020102020204" pitchFamily="34" charset="0"/>
                <a:cs typeface="Aharoni" panose="02010803020104030203" pitchFamily="2" charset="-79"/>
              </a:rPr>
              <a:t>Suelo degradados</a:t>
            </a:r>
            <a:endParaRPr lang="es-PE" sz="2800" dirty="0">
              <a:ln w="19050">
                <a:noFill/>
              </a:ln>
              <a:solidFill>
                <a:srgbClr val="0070C0"/>
              </a:solidFill>
              <a:latin typeface="Arial Black" panose="020B0A04020102020204" pitchFamily="34" charset="0"/>
              <a:cs typeface="Aharoni" panose="02010803020104030203" pitchFamily="2" charset="-79"/>
            </a:endParaRPr>
          </a:p>
        </p:txBody>
      </p:sp>
      <p:sp>
        <p:nvSpPr>
          <p:cNvPr id="4" name="CuadroTexto 3">
            <a:extLst>
              <a:ext uri="{FF2B5EF4-FFF2-40B4-BE49-F238E27FC236}">
                <a16:creationId xmlns:a16="http://schemas.microsoft.com/office/drawing/2014/main" id="{4D3B6BE1-99C6-767B-A861-3003A32AAD33}"/>
              </a:ext>
            </a:extLst>
          </p:cNvPr>
          <p:cNvSpPr txBox="1"/>
          <p:nvPr/>
        </p:nvSpPr>
        <p:spPr>
          <a:xfrm>
            <a:off x="1828800" y="2274838"/>
            <a:ext cx="4800600" cy="2308324"/>
          </a:xfrm>
          <a:prstGeom prst="rect">
            <a:avLst/>
          </a:prstGeom>
          <a:noFill/>
        </p:spPr>
        <p:txBody>
          <a:bodyPr wrap="square">
            <a:spAutoFit/>
          </a:bodyPr>
          <a:lstStyle/>
          <a:p>
            <a:pPr algn="just"/>
            <a:r>
              <a:rPr lang="es-MX" sz="1600" b="0" i="0" dirty="0">
                <a:solidFill>
                  <a:srgbClr val="2A3139"/>
                </a:solidFill>
                <a:effectLst/>
                <a:latin typeface="nunito sans" panose="020F0502020204030204" pitchFamily="2" charset="0"/>
              </a:rPr>
              <a:t>La degradación del suelo es un fenómeno por el cual el suelo de un determinado lugar pierde algunas de sus propiedades mas importantes, lo que se traduce en una disminución de su capacidad para brindar servicios ecosistémicos y otro tipo de servicios.</a:t>
            </a:r>
          </a:p>
          <a:p>
            <a:pPr algn="just"/>
            <a:r>
              <a:rPr lang="es-MX" sz="1600" dirty="0">
                <a:solidFill>
                  <a:srgbClr val="2A3139"/>
                </a:solidFill>
                <a:latin typeface="nunito sans" panose="020F0502020204030204" pitchFamily="2" charset="0"/>
              </a:rPr>
              <a:t>La calidad del suelo influye en los componentes de las propiedades físicas, químicas y biológicas dentro de limites establecidos.</a:t>
            </a:r>
            <a:endParaRPr lang="es-PE" sz="1600" dirty="0"/>
          </a:p>
        </p:txBody>
      </p:sp>
    </p:spTree>
    <p:extLst>
      <p:ext uri="{BB962C8B-B14F-4D97-AF65-F5344CB8AC3E}">
        <p14:creationId xmlns:p14="http://schemas.microsoft.com/office/powerpoint/2010/main" val="196660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9B6AA9E-6FCA-AE05-18DF-353139F28AA3}"/>
              </a:ext>
            </a:extLst>
          </p:cNvPr>
          <p:cNvPicPr>
            <a:picLocks noChangeAspect="1"/>
          </p:cNvPicPr>
          <p:nvPr/>
        </p:nvPicPr>
        <p:blipFill rotWithShape="1">
          <a:blip r:embed="rId2"/>
          <a:srcRect l="6591" t="25252" r="42424" b="26593"/>
          <a:stretch/>
        </p:blipFill>
        <p:spPr>
          <a:xfrm>
            <a:off x="2176775" y="1653308"/>
            <a:ext cx="7838449" cy="3971638"/>
          </a:xfrm>
          <a:prstGeom prst="rect">
            <a:avLst/>
          </a:prstGeom>
        </p:spPr>
      </p:pic>
    </p:spTree>
    <p:extLst>
      <p:ext uri="{BB962C8B-B14F-4D97-AF65-F5344CB8AC3E}">
        <p14:creationId xmlns:p14="http://schemas.microsoft.com/office/powerpoint/2010/main" val="108725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EBCDF1-1C88-7B87-8071-FCB83C48ABA6}"/>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531270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F1B99E-957E-77CC-6FC4-E8124E26BDE9}"/>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153801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3A190D-15AC-3354-79D1-AB5E4875AD93}"/>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714261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CC8A9C5-5858-0016-BBAB-FD499617FFB3}"/>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3800548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D37CD3-DB81-56D2-4842-21F6B0FB98D1}"/>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454765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C2FF6ED-C4B8-BB9F-2901-077064FCE60B}"/>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859360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F7F5BF2-CE0F-627A-15F2-2EC0E71F3370}"/>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670529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B220820-F4C5-E4EB-0700-6E84DC772389}"/>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681225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92EF41-4911-0503-9427-CBD603E91B55}"/>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1187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C8E7B7-0E9B-167A-CB29-315D4BF71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2"/>
          <a:stretch/>
        </p:blipFill>
        <p:spPr bwMode="auto">
          <a:xfrm>
            <a:off x="1164566" y="1500996"/>
            <a:ext cx="4132053" cy="453305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1EA57B4-DADF-8A07-283E-4AE0448B1AF4}"/>
              </a:ext>
            </a:extLst>
          </p:cNvPr>
          <p:cNvSpPr txBox="1"/>
          <p:nvPr/>
        </p:nvSpPr>
        <p:spPr>
          <a:xfrm>
            <a:off x="5558231" y="1316330"/>
            <a:ext cx="6094562" cy="4589718"/>
          </a:xfrm>
          <a:prstGeom prst="rect">
            <a:avLst/>
          </a:prstGeom>
          <a:noFill/>
        </p:spPr>
        <p:txBody>
          <a:bodyPr wrap="square">
            <a:spAutoFit/>
          </a:bodyPr>
          <a:lstStyle/>
          <a:p>
            <a:pPr algn="l">
              <a:lnSpc>
                <a:spcPct val="150000"/>
              </a:lnSpc>
            </a:pPr>
            <a:r>
              <a:rPr lang="es-MX" sz="1400" b="0" i="0" dirty="0">
                <a:solidFill>
                  <a:srgbClr val="2A3139"/>
                </a:solidFill>
                <a:effectLst/>
                <a:latin typeface="nunito sans" panose="020F0502020204030204" pitchFamily="2" charset="0"/>
              </a:rPr>
              <a:t>► </a:t>
            </a:r>
            <a:r>
              <a:rPr lang="es-MX" sz="1400" b="1" i="0" dirty="0">
                <a:solidFill>
                  <a:srgbClr val="2A3139"/>
                </a:solidFill>
                <a:effectLst/>
                <a:latin typeface="nunito sans" panose="020F0502020204030204" pitchFamily="2" charset="0"/>
              </a:rPr>
              <a:t>Horizonte 0</a:t>
            </a:r>
            <a:r>
              <a:rPr lang="es-MX" sz="1400" b="0" i="0" dirty="0">
                <a:solidFill>
                  <a:srgbClr val="2A3139"/>
                </a:solidFill>
                <a:effectLst/>
                <a:latin typeface="nunito sans" panose="020F0502020204030204" pitchFamily="2" charset="0"/>
              </a:rPr>
              <a:t>: Es la capa superficial del Horizonte A. Está compuesta por hojas, ramas y restos vegetales, también </a:t>
            </a:r>
            <a:r>
              <a:rPr lang="es-MX" sz="1400" b="1" i="0" dirty="0">
                <a:solidFill>
                  <a:srgbClr val="2A3139"/>
                </a:solidFill>
                <a:effectLst/>
                <a:latin typeface="nunito sans" panose="020F0502020204030204" pitchFamily="2" charset="0"/>
              </a:rPr>
              <a:t>capa orgánica</a:t>
            </a:r>
            <a:r>
              <a:rPr lang="es-MX" sz="1400" b="0" i="0" dirty="0">
                <a:solidFill>
                  <a:srgbClr val="2A3139"/>
                </a:solidFill>
                <a:effectLst/>
                <a:latin typeface="nunito sans" panose="020F0502020204030204" pitchFamily="2" charset="0"/>
              </a:rPr>
              <a:t>.</a:t>
            </a:r>
          </a:p>
          <a:p>
            <a:pPr algn="l">
              <a:lnSpc>
                <a:spcPct val="150000"/>
              </a:lnSpc>
            </a:pPr>
            <a:r>
              <a:rPr lang="es-MX" sz="1400" b="0" i="0" dirty="0">
                <a:solidFill>
                  <a:srgbClr val="2A3139"/>
                </a:solidFill>
                <a:effectLst/>
                <a:latin typeface="nunito sans" panose="020F0502020204030204" pitchFamily="2" charset="0"/>
              </a:rPr>
              <a:t>► </a:t>
            </a:r>
            <a:r>
              <a:rPr lang="es-MX" sz="1400" b="1" i="0" dirty="0">
                <a:solidFill>
                  <a:srgbClr val="2A3139"/>
                </a:solidFill>
                <a:effectLst/>
                <a:latin typeface="nunito sans" panose="020F0502020204030204" pitchFamily="2" charset="0"/>
              </a:rPr>
              <a:t>Horizonte A</a:t>
            </a:r>
            <a:r>
              <a:rPr lang="es-MX" sz="1400" b="0" i="0" dirty="0">
                <a:solidFill>
                  <a:srgbClr val="2A3139"/>
                </a:solidFill>
                <a:effectLst/>
                <a:latin typeface="nunito sans" panose="020F0502020204030204" pitchFamily="2" charset="0"/>
              </a:rPr>
              <a:t>: En esta capa enraízan las especies herbáceas. Es rica en materia en descomposición y humus. Su color es más oscuro que el de las capas inferiores. Muchos de sus materiales (orgánicos y minerales) son susceptibles de ser arrastrados hacia abajo por el agua.</a:t>
            </a:r>
          </a:p>
          <a:p>
            <a:pPr algn="l">
              <a:lnSpc>
                <a:spcPct val="150000"/>
              </a:lnSpc>
            </a:pPr>
            <a:r>
              <a:rPr lang="es-MX" sz="1400" b="0" i="0" dirty="0">
                <a:solidFill>
                  <a:srgbClr val="2A3139"/>
                </a:solidFill>
                <a:effectLst/>
                <a:latin typeface="nunito sans" panose="020F0502020204030204" pitchFamily="2" charset="0"/>
              </a:rPr>
              <a:t>► </a:t>
            </a:r>
            <a:r>
              <a:rPr lang="es-MX" sz="1400" b="1" i="0" dirty="0">
                <a:solidFill>
                  <a:srgbClr val="2A3139"/>
                </a:solidFill>
                <a:effectLst/>
                <a:latin typeface="nunito sans" panose="020F0502020204030204" pitchFamily="2" charset="0"/>
              </a:rPr>
              <a:t>Horizonte B:</a:t>
            </a:r>
            <a:r>
              <a:rPr lang="es-MX" sz="1400" b="0" i="0" dirty="0">
                <a:solidFill>
                  <a:srgbClr val="2A3139"/>
                </a:solidFill>
                <a:effectLst/>
                <a:latin typeface="nunito sans" panose="020F0502020204030204" pitchFamily="2" charset="0"/>
              </a:rPr>
              <a:t> En esta capa no hay humus prácticamente, por eso el color es más claro que el de la capa superior. En esta se depositan los materiales arrastrados desde arriba, sobre todo, materiales arcillosos, óxidos e hidróxidos.</a:t>
            </a:r>
          </a:p>
          <a:p>
            <a:pPr algn="l">
              <a:lnSpc>
                <a:spcPct val="150000"/>
              </a:lnSpc>
            </a:pPr>
            <a:r>
              <a:rPr lang="es-MX" sz="1400" b="0" i="0" dirty="0">
                <a:solidFill>
                  <a:srgbClr val="2A3139"/>
                </a:solidFill>
                <a:effectLst/>
                <a:latin typeface="nunito sans" panose="020F0502020204030204" pitchFamily="2" charset="0"/>
              </a:rPr>
              <a:t>► </a:t>
            </a:r>
            <a:r>
              <a:rPr lang="es-MX" sz="1400" b="1" i="0" dirty="0">
                <a:solidFill>
                  <a:srgbClr val="2A3139"/>
                </a:solidFill>
                <a:effectLst/>
                <a:latin typeface="nunito sans" panose="020F0502020204030204" pitchFamily="2" charset="0"/>
              </a:rPr>
              <a:t>Horizonte C:</a:t>
            </a:r>
            <a:r>
              <a:rPr lang="es-MX" sz="1400" b="0" i="0" dirty="0">
                <a:solidFill>
                  <a:srgbClr val="2A3139"/>
                </a:solidFill>
                <a:effectLst/>
                <a:latin typeface="nunito sans" panose="020F0502020204030204" pitchFamily="2" charset="0"/>
              </a:rPr>
              <a:t> También conocido como </a:t>
            </a:r>
            <a:r>
              <a:rPr lang="es-MX" sz="1400" b="1" i="0" dirty="0">
                <a:solidFill>
                  <a:srgbClr val="2A3139"/>
                </a:solidFill>
                <a:effectLst/>
                <a:latin typeface="nunito sans" panose="020F0502020204030204" pitchFamily="2" charset="0"/>
              </a:rPr>
              <a:t>subsuelo</a:t>
            </a:r>
            <a:r>
              <a:rPr lang="es-MX" sz="1400" b="0" i="0" dirty="0">
                <a:solidFill>
                  <a:srgbClr val="2A3139"/>
                </a:solidFill>
                <a:effectLst/>
                <a:latin typeface="nunito sans" panose="020F0502020204030204" pitchFamily="2" charset="0"/>
              </a:rPr>
              <a:t>. Está compuesto por material rocoso más o menos fragmentado.</a:t>
            </a:r>
          </a:p>
          <a:p>
            <a:pPr algn="l">
              <a:lnSpc>
                <a:spcPct val="150000"/>
              </a:lnSpc>
            </a:pPr>
            <a:r>
              <a:rPr lang="es-MX" sz="1400" b="0" i="0" dirty="0">
                <a:solidFill>
                  <a:srgbClr val="2A3139"/>
                </a:solidFill>
                <a:effectLst/>
                <a:latin typeface="nunito sans" panose="020F0502020204030204" pitchFamily="2" charset="0"/>
              </a:rPr>
              <a:t>► </a:t>
            </a:r>
            <a:r>
              <a:rPr lang="es-MX" sz="1400" b="1" i="0" dirty="0">
                <a:solidFill>
                  <a:srgbClr val="2A3139"/>
                </a:solidFill>
                <a:effectLst/>
                <a:latin typeface="nunito sans" panose="020F0502020204030204" pitchFamily="2" charset="0"/>
              </a:rPr>
              <a:t>Horizonte D </a:t>
            </a:r>
            <a:r>
              <a:rPr lang="es-MX" sz="1400" b="1" i="0" dirty="0" err="1">
                <a:solidFill>
                  <a:srgbClr val="2A3139"/>
                </a:solidFill>
                <a:effectLst/>
                <a:latin typeface="nunito sans" panose="020F0502020204030204" pitchFamily="2" charset="0"/>
              </a:rPr>
              <a:t>ó</a:t>
            </a:r>
            <a:r>
              <a:rPr lang="es-MX" sz="1400" b="1" i="0" dirty="0">
                <a:solidFill>
                  <a:srgbClr val="2A3139"/>
                </a:solidFill>
                <a:effectLst/>
                <a:latin typeface="nunito sans" panose="020F0502020204030204" pitchFamily="2" charset="0"/>
              </a:rPr>
              <a:t> R</a:t>
            </a:r>
            <a:r>
              <a:rPr lang="es-MX" sz="1400" b="0" i="0" dirty="0">
                <a:solidFill>
                  <a:srgbClr val="2A3139"/>
                </a:solidFill>
                <a:effectLst/>
                <a:latin typeface="nunito sans" panose="020F0502020204030204" pitchFamily="2" charset="0"/>
              </a:rPr>
              <a:t>: Llamado </a:t>
            </a:r>
            <a:r>
              <a:rPr lang="es-MX" sz="1400" b="1" i="0" dirty="0">
                <a:solidFill>
                  <a:srgbClr val="2A3139"/>
                </a:solidFill>
                <a:effectLst/>
                <a:latin typeface="nunito sans" panose="020F0502020204030204" pitchFamily="2" charset="0"/>
              </a:rPr>
              <a:t>Roca Madre o Material Rocoso</a:t>
            </a:r>
            <a:r>
              <a:rPr lang="es-MX" sz="1400" b="0" i="0" dirty="0">
                <a:solidFill>
                  <a:srgbClr val="2A3139"/>
                </a:solidFill>
                <a:effectLst/>
                <a:latin typeface="nunito sans" panose="020F0502020204030204" pitchFamily="2" charset="0"/>
              </a:rPr>
              <a:t>. En él encontramos el material rocoso que compone el suelo inalterado.</a:t>
            </a:r>
          </a:p>
        </p:txBody>
      </p:sp>
      <p:sp>
        <p:nvSpPr>
          <p:cNvPr id="4" name="CuadroTexto 3">
            <a:extLst>
              <a:ext uri="{FF2B5EF4-FFF2-40B4-BE49-F238E27FC236}">
                <a16:creationId xmlns:a16="http://schemas.microsoft.com/office/drawing/2014/main" id="{0A366D72-2932-7012-4E12-2470EF5DB014}"/>
              </a:ext>
            </a:extLst>
          </p:cNvPr>
          <p:cNvSpPr txBox="1"/>
          <p:nvPr/>
        </p:nvSpPr>
        <p:spPr>
          <a:xfrm>
            <a:off x="2072640" y="1316330"/>
            <a:ext cx="6096000" cy="400110"/>
          </a:xfrm>
          <a:prstGeom prst="rect">
            <a:avLst/>
          </a:prstGeom>
          <a:noFill/>
        </p:spPr>
        <p:txBody>
          <a:bodyPr wrap="square">
            <a:spAutoFit/>
          </a:bodyPr>
          <a:lstStyle/>
          <a:p>
            <a:r>
              <a:rPr lang="es-MX" sz="2000" b="1" i="0" dirty="0">
                <a:solidFill>
                  <a:srgbClr val="0070C0"/>
                </a:solidFill>
                <a:effectLst/>
                <a:latin typeface="Aharoni" panose="02010803020104030203" pitchFamily="2" charset="-79"/>
                <a:cs typeface="Aharoni" panose="02010803020104030203" pitchFamily="2" charset="-79"/>
              </a:rPr>
              <a:t>horizontes del suelo</a:t>
            </a:r>
            <a:endParaRPr lang="es-PE" sz="2000" b="1"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99845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7B946D-E938-6816-3A96-8B735D4683C0}"/>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01351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2CDB39-14BB-9E70-358E-FD40F6C939E2}"/>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39403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35A8A62-578B-5E9E-D9E9-A10DF44D507F}"/>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43174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A2024B-1362-34A4-9499-95CC475169DA}"/>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4158145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881DC3-9D4D-4281-2373-9CAA0961BE73}"/>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3758171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07D0C8-AD55-ED60-4288-D8B9383D50E1}"/>
              </a:ext>
            </a:extLst>
          </p:cNvPr>
          <p:cNvPicPr>
            <a:picLocks noChangeAspect="1"/>
          </p:cNvPicPr>
          <p:nvPr/>
        </p:nvPicPr>
        <p:blipFill rotWithShape="1">
          <a:blip r:embed="rId2"/>
          <a:srcRect l="8939" t="24263" r="37803" b="18120"/>
          <a:stretch/>
        </p:blipFill>
        <p:spPr>
          <a:xfrm>
            <a:off x="1459345" y="1320799"/>
            <a:ext cx="7961746" cy="4620758"/>
          </a:xfrm>
          <a:prstGeom prst="rect">
            <a:avLst/>
          </a:prstGeom>
        </p:spPr>
      </p:pic>
    </p:spTree>
    <p:extLst>
      <p:ext uri="{BB962C8B-B14F-4D97-AF65-F5344CB8AC3E}">
        <p14:creationId xmlns:p14="http://schemas.microsoft.com/office/powerpoint/2010/main" val="2252305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3E34D41-9ACB-0F91-4BA0-4CD6C45AA0A4}"/>
              </a:ext>
            </a:extLst>
          </p:cNvPr>
          <p:cNvPicPr>
            <a:picLocks noChangeAspect="1"/>
          </p:cNvPicPr>
          <p:nvPr/>
        </p:nvPicPr>
        <p:blipFill rotWithShape="1">
          <a:blip r:embed="rId2"/>
          <a:srcRect l="11516" t="23981" r="39015" b="25463"/>
          <a:stretch/>
        </p:blipFill>
        <p:spPr>
          <a:xfrm>
            <a:off x="2355271" y="1550554"/>
            <a:ext cx="6852655" cy="3756891"/>
          </a:xfrm>
          <a:prstGeom prst="rect">
            <a:avLst/>
          </a:prstGeom>
        </p:spPr>
      </p:pic>
    </p:spTree>
    <p:extLst>
      <p:ext uri="{BB962C8B-B14F-4D97-AF65-F5344CB8AC3E}">
        <p14:creationId xmlns:p14="http://schemas.microsoft.com/office/powerpoint/2010/main" val="412785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4782FB-4253-9AFC-D6FC-BCA3D678D7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00727" y="1200727"/>
            <a:ext cx="8451272" cy="4797326"/>
          </a:xfrm>
          <a:prstGeom prst="rect">
            <a:avLst/>
          </a:prstGeom>
        </p:spPr>
      </p:pic>
    </p:spTree>
    <p:extLst>
      <p:ext uri="{BB962C8B-B14F-4D97-AF65-F5344CB8AC3E}">
        <p14:creationId xmlns:p14="http://schemas.microsoft.com/office/powerpoint/2010/main" val="2196470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B36A187-099D-A999-9273-56B692DA91B0}"/>
              </a:ext>
            </a:extLst>
          </p:cNvPr>
          <p:cNvPicPr>
            <a:picLocks noChangeAspect="1"/>
          </p:cNvPicPr>
          <p:nvPr/>
        </p:nvPicPr>
        <p:blipFill rotWithShape="1">
          <a:blip r:embed="rId2"/>
          <a:srcRect l="9774" t="24969" r="37803" b="15437"/>
          <a:stretch/>
        </p:blipFill>
        <p:spPr>
          <a:xfrm>
            <a:off x="2225963" y="1311564"/>
            <a:ext cx="7345754" cy="4479636"/>
          </a:xfrm>
          <a:prstGeom prst="rect">
            <a:avLst/>
          </a:prstGeom>
        </p:spPr>
      </p:pic>
    </p:spTree>
    <p:extLst>
      <p:ext uri="{BB962C8B-B14F-4D97-AF65-F5344CB8AC3E}">
        <p14:creationId xmlns:p14="http://schemas.microsoft.com/office/powerpoint/2010/main" val="2556249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0E2A50-01B2-C8FD-47DC-016934E5B562}"/>
              </a:ext>
            </a:extLst>
          </p:cNvPr>
          <p:cNvPicPr>
            <a:picLocks noChangeAspect="1"/>
          </p:cNvPicPr>
          <p:nvPr/>
        </p:nvPicPr>
        <p:blipFill rotWithShape="1">
          <a:blip r:embed="rId2"/>
          <a:srcRect l="10757" t="24828" r="37500" b="17979"/>
          <a:stretch/>
        </p:blipFill>
        <p:spPr>
          <a:xfrm>
            <a:off x="2475345" y="1403927"/>
            <a:ext cx="7804727" cy="4627986"/>
          </a:xfrm>
          <a:prstGeom prst="rect">
            <a:avLst/>
          </a:prstGeom>
        </p:spPr>
      </p:pic>
    </p:spTree>
    <p:extLst>
      <p:ext uri="{BB962C8B-B14F-4D97-AF65-F5344CB8AC3E}">
        <p14:creationId xmlns:p14="http://schemas.microsoft.com/office/powerpoint/2010/main" val="23272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45F9922-983B-F6F0-41F1-5EA6172219BE}"/>
              </a:ext>
            </a:extLst>
          </p:cNvPr>
          <p:cNvSpPr txBox="1"/>
          <p:nvPr/>
        </p:nvSpPr>
        <p:spPr>
          <a:xfrm>
            <a:off x="2072640" y="1316330"/>
            <a:ext cx="6096000" cy="400110"/>
          </a:xfrm>
          <a:prstGeom prst="rect">
            <a:avLst/>
          </a:prstGeom>
          <a:noFill/>
        </p:spPr>
        <p:txBody>
          <a:bodyPr wrap="square">
            <a:spAutoFit/>
          </a:bodyPr>
          <a:lstStyle/>
          <a:p>
            <a:r>
              <a:rPr lang="es-MX" sz="2000" b="1" i="0" dirty="0">
                <a:solidFill>
                  <a:srgbClr val="0070C0"/>
                </a:solidFill>
                <a:effectLst/>
                <a:latin typeface="Aharoni" panose="02010803020104030203" pitchFamily="2" charset="-79"/>
                <a:cs typeface="Aharoni" panose="02010803020104030203" pitchFamily="2" charset="-79"/>
              </a:rPr>
              <a:t>Temas</a:t>
            </a:r>
            <a:endParaRPr lang="es-PE" sz="2000" b="1" dirty="0">
              <a:solidFill>
                <a:srgbClr val="0070C0"/>
              </a:solidFill>
              <a:latin typeface="Aharoni" panose="02010803020104030203" pitchFamily="2" charset="-79"/>
              <a:cs typeface="Aharoni" panose="02010803020104030203" pitchFamily="2" charset="-79"/>
            </a:endParaRPr>
          </a:p>
        </p:txBody>
      </p:sp>
      <p:sp>
        <p:nvSpPr>
          <p:cNvPr id="3" name="CuadroTexto 2">
            <a:extLst>
              <a:ext uri="{FF2B5EF4-FFF2-40B4-BE49-F238E27FC236}">
                <a16:creationId xmlns:a16="http://schemas.microsoft.com/office/drawing/2014/main" id="{A4DB82FA-5FF2-B5A9-DB5D-A83DD2780D8E}"/>
              </a:ext>
            </a:extLst>
          </p:cNvPr>
          <p:cNvSpPr txBox="1"/>
          <p:nvPr/>
        </p:nvSpPr>
        <p:spPr>
          <a:xfrm>
            <a:off x="2181984" y="1716440"/>
            <a:ext cx="8310169" cy="297389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s-MX" sz="1400" b="0" i="0" dirty="0">
                <a:solidFill>
                  <a:srgbClr val="2A3139"/>
                </a:solidFill>
                <a:effectLst/>
                <a:latin typeface="nunito sans" panose="020F0502020204030204" pitchFamily="2" charset="0"/>
              </a:rPr>
              <a:t>Observación del problema o cultivo.</a:t>
            </a:r>
          </a:p>
          <a:p>
            <a:pPr marL="285750" indent="-285750" algn="l">
              <a:lnSpc>
                <a:spcPct val="150000"/>
              </a:lnSpc>
              <a:buFont typeface="Arial" panose="020B0604020202020204" pitchFamily="34" charset="0"/>
              <a:buChar char="•"/>
            </a:pPr>
            <a:r>
              <a:rPr lang="es-MX" sz="1400" dirty="0">
                <a:solidFill>
                  <a:srgbClr val="2A3139"/>
                </a:solidFill>
                <a:latin typeface="nunito sans" panose="020F0502020204030204" pitchFamily="2" charset="0"/>
              </a:rPr>
              <a:t>Observación del suelo en toda su extensión y profundidad.</a:t>
            </a:r>
          </a:p>
          <a:p>
            <a:pPr marL="285750" indent="-285750" algn="l">
              <a:lnSpc>
                <a:spcPct val="150000"/>
              </a:lnSpc>
              <a:buFont typeface="Arial" panose="020B0604020202020204" pitchFamily="34" charset="0"/>
              <a:buChar char="•"/>
            </a:pPr>
            <a:r>
              <a:rPr lang="es-MX" sz="1400" b="0" i="0" dirty="0">
                <a:solidFill>
                  <a:srgbClr val="2A3139"/>
                </a:solidFill>
                <a:effectLst/>
                <a:latin typeface="nunito sans" panose="020F0502020204030204" pitchFamily="2" charset="0"/>
              </a:rPr>
              <a:t>Definición de los puntos de muestreo</a:t>
            </a:r>
          </a:p>
          <a:p>
            <a:pPr marL="285750" indent="-285750" algn="l">
              <a:lnSpc>
                <a:spcPct val="150000"/>
              </a:lnSpc>
              <a:buFont typeface="Arial" panose="020B0604020202020204" pitchFamily="34" charset="0"/>
              <a:buChar char="•"/>
            </a:pPr>
            <a:r>
              <a:rPr lang="es-MX" sz="1400" dirty="0">
                <a:solidFill>
                  <a:srgbClr val="2A3139"/>
                </a:solidFill>
                <a:latin typeface="nunito sans" panose="020F0502020204030204" pitchFamily="2" charset="0"/>
              </a:rPr>
              <a:t>Muestreo y toma de datos en campo</a:t>
            </a:r>
          </a:p>
          <a:p>
            <a:pPr marL="285750" indent="-285750" algn="l">
              <a:lnSpc>
                <a:spcPct val="150000"/>
              </a:lnSpc>
              <a:buFont typeface="Arial" panose="020B0604020202020204" pitchFamily="34" charset="0"/>
              <a:buChar char="•"/>
            </a:pPr>
            <a:r>
              <a:rPr lang="es-MX" sz="1400" b="0" i="0" dirty="0">
                <a:solidFill>
                  <a:srgbClr val="2A3139"/>
                </a:solidFill>
                <a:effectLst/>
                <a:latin typeface="nunito sans" panose="020F0502020204030204" pitchFamily="2" charset="0"/>
              </a:rPr>
              <a:t>Decisión del análisis a realizar.</a:t>
            </a:r>
          </a:p>
          <a:p>
            <a:pPr marL="285750" indent="-285750" algn="l">
              <a:lnSpc>
                <a:spcPct val="150000"/>
              </a:lnSpc>
              <a:buFont typeface="Arial" panose="020B0604020202020204" pitchFamily="34" charset="0"/>
              <a:buChar char="•"/>
            </a:pPr>
            <a:r>
              <a:rPr lang="es-MX" sz="1400" dirty="0">
                <a:solidFill>
                  <a:srgbClr val="2A3139"/>
                </a:solidFill>
                <a:latin typeface="nunito sans" panose="020F0502020204030204" pitchFamily="2" charset="0"/>
              </a:rPr>
              <a:t>Preparación de las muestras para su envió a laboratorio</a:t>
            </a:r>
          </a:p>
          <a:p>
            <a:pPr marL="285750" indent="-285750" algn="l">
              <a:lnSpc>
                <a:spcPct val="150000"/>
              </a:lnSpc>
              <a:buFont typeface="Arial" panose="020B0604020202020204" pitchFamily="34" charset="0"/>
              <a:buChar char="•"/>
            </a:pPr>
            <a:r>
              <a:rPr lang="es-MX" sz="1400" b="0" i="0" dirty="0">
                <a:solidFill>
                  <a:srgbClr val="2A3139"/>
                </a:solidFill>
                <a:effectLst/>
                <a:latin typeface="nunito sans" panose="020F0502020204030204" pitchFamily="2" charset="0"/>
              </a:rPr>
              <a:t>Análisis de muestra laboratorio</a:t>
            </a:r>
          </a:p>
          <a:p>
            <a:pPr marL="285750" indent="-285750" algn="l">
              <a:lnSpc>
                <a:spcPct val="150000"/>
              </a:lnSpc>
              <a:buFont typeface="Arial" panose="020B0604020202020204" pitchFamily="34" charset="0"/>
              <a:buChar char="•"/>
            </a:pPr>
            <a:r>
              <a:rPr lang="es-MX" sz="1400" dirty="0">
                <a:solidFill>
                  <a:srgbClr val="2A3139"/>
                </a:solidFill>
                <a:latin typeface="nunito sans" panose="020F0502020204030204" pitchFamily="2" charset="0"/>
              </a:rPr>
              <a:t>Interpretación de los análisis</a:t>
            </a:r>
          </a:p>
          <a:p>
            <a:pPr marL="285750" indent="-285750" algn="l">
              <a:lnSpc>
                <a:spcPct val="150000"/>
              </a:lnSpc>
              <a:buFont typeface="Arial" panose="020B0604020202020204" pitchFamily="34" charset="0"/>
              <a:buChar char="•"/>
            </a:pPr>
            <a:r>
              <a:rPr lang="es-MX" sz="1400" b="0" i="0" dirty="0">
                <a:solidFill>
                  <a:srgbClr val="2A3139"/>
                </a:solidFill>
                <a:effectLst/>
                <a:latin typeface="nunito sans" panose="020F0502020204030204" pitchFamily="2" charset="0"/>
              </a:rPr>
              <a:t>Decisiones para el buen manejo del </a:t>
            </a:r>
            <a:r>
              <a:rPr lang="es-MX" sz="1400" dirty="0">
                <a:solidFill>
                  <a:srgbClr val="2A3139"/>
                </a:solidFill>
                <a:latin typeface="nunito sans" panose="020F0502020204030204" pitchFamily="2" charset="0"/>
              </a:rPr>
              <a:t>suelo</a:t>
            </a:r>
            <a:endParaRPr lang="es-MX" sz="1400" b="0" i="0" dirty="0">
              <a:solidFill>
                <a:srgbClr val="2A3139"/>
              </a:solidFill>
              <a:effectLst/>
              <a:latin typeface="nunito sans" panose="020F0502020204030204" pitchFamily="2" charset="0"/>
            </a:endParaRPr>
          </a:p>
        </p:txBody>
      </p:sp>
    </p:spTree>
    <p:extLst>
      <p:ext uri="{BB962C8B-B14F-4D97-AF65-F5344CB8AC3E}">
        <p14:creationId xmlns:p14="http://schemas.microsoft.com/office/powerpoint/2010/main" val="148623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3E9E11-DB63-5535-386C-D12AFE767516}"/>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91408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8D3F4A-E692-6362-B026-BF4B6F5F533F}"/>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699098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AAFA856-81D4-CB21-0D84-E2C1956202FC}"/>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432073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71826E-253C-9366-7873-0E913FD19C9F}"/>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1938010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980D95-C66C-4798-490D-E80EF34868F8}"/>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453891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4DDC64-3CC9-A87A-CED3-EFBB18642527}"/>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154304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DDA1EC4-4B9B-20A2-CFB8-EFD2021F4EC1}"/>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555283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20DA0C2-E1B5-6469-F550-15AF6436097D}"/>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230011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40B792-94D1-FA2C-AE82-000DFEB09E42}"/>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4166631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28EA0E-7C2C-7CB6-048B-5AB1947D6FEB}"/>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52590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96E1438-933D-F779-0911-4FEB8C626948}"/>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Muestreo de suelo</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393942D7-999D-40BC-8A32-AD5AD746C277}"/>
              </a:ext>
            </a:extLst>
          </p:cNvPr>
          <p:cNvSpPr txBox="1"/>
          <p:nvPr/>
        </p:nvSpPr>
        <p:spPr>
          <a:xfrm>
            <a:off x="1893455" y="1717112"/>
            <a:ext cx="6541596" cy="338554"/>
          </a:xfrm>
          <a:prstGeom prst="rect">
            <a:avLst/>
          </a:prstGeom>
          <a:noFill/>
        </p:spPr>
        <p:txBody>
          <a:bodyPr wrap="square">
            <a:spAutoFit/>
          </a:bodyPr>
          <a:lstStyle/>
          <a:p>
            <a:r>
              <a:rPr lang="es-MX" sz="1600" dirty="0">
                <a:latin typeface="nunito sans" pitchFamily="2" charset="0"/>
              </a:rPr>
              <a:t>El muestreo de suelo deben tener estos aspectos:</a:t>
            </a:r>
            <a:endParaRPr lang="es-PE" sz="1600" dirty="0"/>
          </a:p>
        </p:txBody>
      </p:sp>
      <p:sp>
        <p:nvSpPr>
          <p:cNvPr id="5" name="CuadroTexto 4">
            <a:extLst>
              <a:ext uri="{FF2B5EF4-FFF2-40B4-BE49-F238E27FC236}">
                <a16:creationId xmlns:a16="http://schemas.microsoft.com/office/drawing/2014/main" id="{BDF8109A-DCE9-3012-C9F2-DEF38BDBEEAD}"/>
              </a:ext>
            </a:extLst>
          </p:cNvPr>
          <p:cNvSpPr txBox="1"/>
          <p:nvPr/>
        </p:nvSpPr>
        <p:spPr>
          <a:xfrm>
            <a:off x="1810474" y="2148882"/>
            <a:ext cx="8004857" cy="3293209"/>
          </a:xfrm>
          <a:prstGeom prst="rect">
            <a:avLst/>
          </a:prstGeom>
          <a:noFill/>
        </p:spPr>
        <p:txBody>
          <a:bodyPr wrap="square">
            <a:spAutoFit/>
          </a:bodyPr>
          <a:lstStyle/>
          <a:p>
            <a:pPr marL="285750" indent="-285750" algn="just">
              <a:buFont typeface="Arial" panose="020B0604020202020204" pitchFamily="34" charset="0"/>
              <a:buChar char="•"/>
            </a:pPr>
            <a:r>
              <a:rPr lang="es-MX" sz="1600" b="1" dirty="0">
                <a:latin typeface="nunito sans" pitchFamily="2" charset="0"/>
              </a:rPr>
              <a:t>Especie a sembrar: </a:t>
            </a:r>
            <a:r>
              <a:rPr lang="es-MX" sz="1600" dirty="0">
                <a:latin typeface="nunito sans" pitchFamily="2" charset="0"/>
              </a:rPr>
              <a:t>La especie determina la profundidad y distancia de muestreo. Especies que en edad adulta tengan raíces profundas implicarán muestreos profundos</a:t>
            </a:r>
          </a:p>
          <a:p>
            <a:pPr marL="285750" indent="-285750" algn="just">
              <a:buFont typeface="Arial" panose="020B0604020202020204" pitchFamily="34" charset="0"/>
              <a:buChar char="•"/>
            </a:pPr>
            <a:r>
              <a:rPr lang="es-MX" sz="1600" b="1" dirty="0">
                <a:latin typeface="nunito sans" pitchFamily="2" charset="0"/>
              </a:rPr>
              <a:t>Representatividad de la muestra: </a:t>
            </a:r>
            <a:r>
              <a:rPr lang="es-MX" sz="1600" dirty="0">
                <a:latin typeface="nunito sans" pitchFamily="2" charset="0"/>
              </a:rPr>
              <a:t>La muestra consiste en una mezcla de porciones de suelo (submuestra) tomadas en un área homogénea, lo cual se logra si el suelo tiene características físicas y morfológicas similares.</a:t>
            </a:r>
          </a:p>
          <a:p>
            <a:pPr marL="285750" indent="-285750" algn="just">
              <a:buFont typeface="Arial" panose="020B0604020202020204" pitchFamily="34" charset="0"/>
              <a:buChar char="•"/>
            </a:pPr>
            <a:r>
              <a:rPr lang="es-MX" sz="1600" b="1" dirty="0">
                <a:latin typeface="nunito sans" pitchFamily="2" charset="0"/>
              </a:rPr>
              <a:t>Época de muestreo: </a:t>
            </a:r>
            <a:r>
              <a:rPr lang="es-MX" sz="1600" dirty="0">
                <a:latin typeface="nunito sans" pitchFamily="2" charset="0"/>
              </a:rPr>
              <a:t>Depende de la distribución de lluvias en la zona y de la programación de las fertilizaciones. La muestra se toma cuando el suelo tiene humedad intermedia y tener en cuenta el tiempo que demora el laboratorio en la entrega de resultados.</a:t>
            </a:r>
          </a:p>
          <a:p>
            <a:pPr marL="285750" indent="-285750" algn="just">
              <a:buFont typeface="Arial" panose="020B0604020202020204" pitchFamily="34" charset="0"/>
              <a:buChar char="•"/>
            </a:pPr>
            <a:r>
              <a:rPr lang="es-MX" sz="1600" b="1" dirty="0">
                <a:latin typeface="nunito sans" pitchFamily="2" charset="0"/>
              </a:rPr>
              <a:t>Sitios y profundidad de muestreo: </a:t>
            </a:r>
            <a:r>
              <a:rPr lang="es-MX" sz="1600" dirty="0">
                <a:latin typeface="nunito sans" pitchFamily="2" charset="0"/>
              </a:rPr>
              <a:t>Depende del cultivo. Por lo general para el establecimiento de cultivos transitorios se toman muestras de 0-20cm de profundidad. En cultivos permanentes según la acumulación de raíces.</a:t>
            </a:r>
            <a:endParaRPr lang="es-PE" sz="1600" dirty="0"/>
          </a:p>
        </p:txBody>
      </p:sp>
      <p:sp>
        <p:nvSpPr>
          <p:cNvPr id="7" name="CuadroTexto 6">
            <a:extLst>
              <a:ext uri="{FF2B5EF4-FFF2-40B4-BE49-F238E27FC236}">
                <a16:creationId xmlns:a16="http://schemas.microsoft.com/office/drawing/2014/main" id="{6139AE6B-CD86-1C73-B2B5-0D15E87C3962}"/>
              </a:ext>
            </a:extLst>
          </p:cNvPr>
          <p:cNvSpPr txBox="1"/>
          <p:nvPr/>
        </p:nvSpPr>
        <p:spPr>
          <a:xfrm>
            <a:off x="3243805" y="5504529"/>
            <a:ext cx="6094070" cy="369332"/>
          </a:xfrm>
          <a:prstGeom prst="rect">
            <a:avLst/>
          </a:prstGeom>
          <a:solidFill>
            <a:srgbClr val="92D050"/>
          </a:solidFill>
        </p:spPr>
        <p:txBody>
          <a:bodyPr wrap="square">
            <a:spAutoFit/>
          </a:bodyPr>
          <a:lstStyle/>
          <a:p>
            <a:pPr algn="ctr"/>
            <a:r>
              <a:rPr lang="es-MX" sz="1800" b="1" dirty="0">
                <a:solidFill>
                  <a:srgbClr val="2A3139"/>
                </a:solidFill>
                <a:latin typeface="nunito sans" pitchFamily="2" charset="0"/>
              </a:rPr>
              <a:t>Mapa de cobertura y fisiográfico.</a:t>
            </a:r>
            <a:endParaRPr lang="es-PE" dirty="0"/>
          </a:p>
        </p:txBody>
      </p:sp>
    </p:spTree>
    <p:extLst>
      <p:ext uri="{BB962C8B-B14F-4D97-AF65-F5344CB8AC3E}">
        <p14:creationId xmlns:p14="http://schemas.microsoft.com/office/powerpoint/2010/main" val="3508986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7ABDD9-5096-5BA9-58B8-0D77A0BA6C04}"/>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2604857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9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60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5B438B7-E515-6B59-86FB-45DF66200DE5}"/>
              </a:ext>
            </a:extLst>
          </p:cNvPr>
          <p:cNvSpPr txBox="1"/>
          <p:nvPr/>
        </p:nvSpPr>
        <p:spPr>
          <a:xfrm>
            <a:off x="3243805" y="5504529"/>
            <a:ext cx="6094070" cy="369332"/>
          </a:xfrm>
          <a:prstGeom prst="rect">
            <a:avLst/>
          </a:prstGeom>
          <a:solidFill>
            <a:srgbClr val="92D050"/>
          </a:solidFill>
        </p:spPr>
        <p:txBody>
          <a:bodyPr wrap="square">
            <a:spAutoFit/>
          </a:bodyPr>
          <a:lstStyle/>
          <a:p>
            <a:pPr algn="ctr"/>
            <a:r>
              <a:rPr lang="es-MX" sz="1800" b="1" dirty="0">
                <a:solidFill>
                  <a:srgbClr val="2A3139"/>
                </a:solidFill>
                <a:latin typeface="nunito sans" pitchFamily="2" charset="0"/>
              </a:rPr>
              <a:t>Mapa de Ubicación de los puntos a muestrear</a:t>
            </a:r>
            <a:endParaRPr lang="es-PE" dirty="0"/>
          </a:p>
        </p:txBody>
      </p:sp>
      <p:sp>
        <p:nvSpPr>
          <p:cNvPr id="3" name="CuadroTexto 2">
            <a:extLst>
              <a:ext uri="{FF2B5EF4-FFF2-40B4-BE49-F238E27FC236}">
                <a16:creationId xmlns:a16="http://schemas.microsoft.com/office/drawing/2014/main" id="{7F70B135-A992-4CD0-97E9-6A45F7A9C1E4}"/>
              </a:ext>
            </a:extLst>
          </p:cNvPr>
          <p:cNvSpPr txBox="1"/>
          <p:nvPr/>
        </p:nvSpPr>
        <p:spPr>
          <a:xfrm>
            <a:off x="2662646" y="1311745"/>
            <a:ext cx="6866708" cy="405367"/>
          </a:xfrm>
          <a:prstGeom prst="rect">
            <a:avLst/>
          </a:prstGeom>
          <a:noFill/>
        </p:spPr>
        <p:txBody>
          <a:bodyPr wrap="square">
            <a:spAutoFit/>
          </a:bodyPr>
          <a:lstStyle/>
          <a:p>
            <a:pPr algn="ctr">
              <a:lnSpc>
                <a:spcPct val="107000"/>
              </a:lnSpc>
              <a:spcAft>
                <a:spcPts val="800"/>
              </a:spcAft>
            </a:pPr>
            <a:r>
              <a:rPr lang="es-PE" sz="2000" b="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Procedimiento para tener las muestras</a:t>
            </a:r>
            <a:endParaRPr lang="es-PE"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958D1A8-C340-3DBB-F3D4-5084EC7D5AA0}"/>
              </a:ext>
            </a:extLst>
          </p:cNvPr>
          <p:cNvSpPr txBox="1"/>
          <p:nvPr/>
        </p:nvSpPr>
        <p:spPr>
          <a:xfrm>
            <a:off x="2340981" y="1717112"/>
            <a:ext cx="8051248" cy="1200329"/>
          </a:xfrm>
          <a:prstGeom prst="rect">
            <a:avLst/>
          </a:prstGeom>
          <a:noFill/>
        </p:spPr>
        <p:txBody>
          <a:bodyPr wrap="square">
            <a:spAutoFit/>
          </a:bodyPr>
          <a:lstStyle/>
          <a:p>
            <a:pPr marL="342900" indent="-342900">
              <a:buAutoNum type="arabicPeriod"/>
            </a:pPr>
            <a:r>
              <a:rPr lang="es-MX" dirty="0">
                <a:solidFill>
                  <a:srgbClr val="2A3139"/>
                </a:solidFill>
                <a:latin typeface="nunito sans" pitchFamily="2" charset="0"/>
              </a:rPr>
              <a:t>Las herramientas estén completamente limpias, libres de partículas extrañas.</a:t>
            </a:r>
          </a:p>
          <a:p>
            <a:pPr marL="342900" indent="-342900">
              <a:buAutoNum type="arabicPeriod"/>
            </a:pPr>
            <a:r>
              <a:rPr lang="es-MX" dirty="0">
                <a:solidFill>
                  <a:srgbClr val="2A3139"/>
                </a:solidFill>
                <a:latin typeface="nunito sans" pitchFamily="2" charset="0"/>
              </a:rPr>
              <a:t>Tener el mapa de ubicación de las unidades de muestreo y la toma de las submuestras.</a:t>
            </a:r>
            <a:endParaRPr lang="es-PE" dirty="0"/>
          </a:p>
        </p:txBody>
      </p:sp>
      <p:pic>
        <p:nvPicPr>
          <p:cNvPr id="6" name="Imagen 5">
            <a:extLst>
              <a:ext uri="{FF2B5EF4-FFF2-40B4-BE49-F238E27FC236}">
                <a16:creationId xmlns:a16="http://schemas.microsoft.com/office/drawing/2014/main" id="{73C5958F-B218-5842-27B9-A7D44329BF1E}"/>
              </a:ext>
            </a:extLst>
          </p:cNvPr>
          <p:cNvPicPr>
            <a:picLocks noChangeAspect="1"/>
          </p:cNvPicPr>
          <p:nvPr/>
        </p:nvPicPr>
        <p:blipFill rotWithShape="1">
          <a:blip r:embed="rId2"/>
          <a:srcRect l="20377" t="33016" r="24023" b="25290"/>
          <a:stretch/>
        </p:blipFill>
        <p:spPr>
          <a:xfrm>
            <a:off x="5016775" y="2881087"/>
            <a:ext cx="3045663" cy="2458998"/>
          </a:xfrm>
          <a:prstGeom prst="rect">
            <a:avLst/>
          </a:prstGeom>
        </p:spPr>
      </p:pic>
    </p:spTree>
    <p:extLst>
      <p:ext uri="{BB962C8B-B14F-4D97-AF65-F5344CB8AC3E}">
        <p14:creationId xmlns:p14="http://schemas.microsoft.com/office/powerpoint/2010/main" val="180532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53A0F8-9040-DB94-273F-3A7957F7607F}"/>
              </a:ext>
            </a:extLst>
          </p:cNvPr>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39787682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42370</TotalTime>
  <Words>2612</Words>
  <Application>Microsoft Office PowerPoint</Application>
  <PresentationFormat>Panorámica</PresentationFormat>
  <Paragraphs>267</Paragraphs>
  <Slides>72</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72</vt:i4>
      </vt:variant>
    </vt:vector>
  </HeadingPairs>
  <TitlesOfParts>
    <vt:vector size="84" baseType="lpstr">
      <vt:lpstr>Aharoni</vt:lpstr>
      <vt:lpstr>Arial</vt:lpstr>
      <vt:lpstr>Arial Black</vt:lpstr>
      <vt:lpstr>Calibri</vt:lpstr>
      <vt:lpstr>Calibri Light</vt:lpstr>
      <vt:lpstr>Cambria Math</vt:lpstr>
      <vt:lpstr>Helvetica Neue</vt:lpstr>
      <vt:lpstr>nunito sans</vt:lpstr>
      <vt:lpstr>Segoe UI Black</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Nino Frank Bravo Morales</dc:creator>
  <cp:lastModifiedBy>GEOMATICA</cp:lastModifiedBy>
  <cp:revision>1091</cp:revision>
  <dcterms:created xsi:type="dcterms:W3CDTF">2016-11-17T01:00:15Z</dcterms:created>
  <dcterms:modified xsi:type="dcterms:W3CDTF">2024-03-16T05:13:51Z</dcterms:modified>
</cp:coreProperties>
</file>